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0" r:id="rId4"/>
    <p:sldId id="278" r:id="rId5"/>
    <p:sldId id="304" r:id="rId6"/>
    <p:sldId id="296" r:id="rId7"/>
    <p:sldId id="300" r:id="rId8"/>
    <p:sldId id="274" r:id="rId9"/>
    <p:sldId id="299" r:id="rId10"/>
    <p:sldId id="298" r:id="rId11"/>
    <p:sldId id="301" r:id="rId12"/>
    <p:sldId id="297" r:id="rId13"/>
    <p:sldId id="302" r:id="rId14"/>
    <p:sldId id="257" r:id="rId15"/>
    <p:sldId id="303" r:id="rId16"/>
  </p:sldIdLst>
  <p:sldSz cx="12192000" cy="6858000"/>
  <p:notesSz cx="6858000" cy="9144000"/>
  <p:embeddedFontLst>
    <p:embeddedFont>
      <p:font typeface="Aptos Display" panose="020B0004020202020204" pitchFamily="34" charset="0"/>
      <p:regular r:id="rId18"/>
      <p:bold r:id="rId19"/>
      <p:italic r:id="rId20"/>
      <p:boldItalic r:id="rId21"/>
    </p:embeddedFont>
    <p:embeddedFont>
      <p:font typeface="Aptos Narrow" panose="020B00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  <p:embeddedFont>
      <p:font typeface="Titillium Web" panose="00000500000000000000" pitchFamily="2" charset="0"/>
      <p:regular r:id="rId34"/>
      <p:bold r:id="rId35"/>
      <p:italic r:id="rId36"/>
      <p:boldItalic r:id="rId37"/>
    </p:embeddedFont>
    <p:embeddedFont>
      <p:font typeface="Titillium Web SemiBold" panose="000007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yi8eGEHulC8SVgkl40FFKZpKgy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jas bhagat" initials="tb" lastIdx="1" clrIdx="0">
    <p:extLst>
      <p:ext uri="{19B8F6BF-5375-455C-9EA6-DF929625EA0E}">
        <p15:presenceInfo xmlns:p15="http://schemas.microsoft.com/office/powerpoint/2012/main" userId="7e6ea3d43761b8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A4B"/>
    <a:srgbClr val="D87F42"/>
    <a:srgbClr val="00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3AFE09-BF72-410F-A11A-E1EEDC189A9C}">
  <a:tblStyle styleId="{ED3AFE09-BF72-410F-A11A-E1EEDC189A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3" autoAdjust="0"/>
    <p:restoredTop sz="94660"/>
  </p:normalViewPr>
  <p:slideViewPr>
    <p:cSldViewPr snapToGrid="0">
      <p:cViewPr varScale="1">
        <p:scale>
          <a:sx n="62" d="100"/>
          <a:sy n="62" d="100"/>
        </p:scale>
        <p:origin x="6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172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rofile-portrait-young-woman-hand-her-forehead_1281231.htm#page=1&amp;query=ERROR&amp;position=2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rofile-portrait-young-woman-hand-her-forehead_1281231.htm#page=1&amp;query=ERROR&amp;position=23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spam_927958?term=EMAIL%20SPAM&amp;page=1&amp;position=4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spam_927958?term=EMAIL%20SPAM&amp;page=1&amp;position=46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sd/laptop-mock-up-isolated_4075244.htm#page=1&amp;query=MACBOOK%20MOCKUP&amp;position=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eepik.com/free-photo/female-scientist-white_4103194.htm#page=1&amp;query=cyber%20security&amp;position=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sd/laptop-mock-up-isolated_4075244.htm#page=1&amp;query=MACBOOK%20MOCKUP&amp;position=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eepik.com/free-photo/female-scientist-white_4103194.htm#page=1&amp;query=cyber%20security&amp;position=1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https://www.freepik.com/free-photo/profile-portrait-young-woman-hand-her-forehead_1281231.htm#page=1&amp;query=ERROR&amp;position=23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3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https://www.freepik.com/free-photo/profile-portrait-young-woman-hand-her-forehead_1281231.htm#page=1&amp;query=ERROR&amp;position=23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20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https://www.flaticon.com/free-icon/spam_927958?term=EMAIL%20SPAM&amp;page=1&amp;position=46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https://www.flaticon.com/free-icon/spam_927958?term=EMAIL%20SPAM&amp;page=1&amp;position=46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38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b="1"/>
              <a:t>@Angel @Val </a:t>
            </a:r>
            <a:r>
              <a:rPr lang="en-US"/>
              <a:t>Can we get the greyscale pictures in color or make very picture in greyscale? - </a:t>
            </a:r>
            <a:r>
              <a:rPr lang="en-US" b="1"/>
              <a:t>JAZ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b="1"/>
              <a:t>@Jaz </a:t>
            </a:r>
            <a:r>
              <a:rPr lang="en-US"/>
              <a:t>Please put the CEO first, then the Inventor, CTO, and BD Head</a:t>
            </a: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362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86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87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122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https://www.freepik.com/free-psd/laptop-mock-up-isolated_4075244.htm#page=1&amp;query=MACBOOK%20MOCKUP&amp;position=3</a:t>
            </a:r>
            <a:endParaRPr lang="en-US" dirty="0"/>
          </a:p>
          <a:p>
            <a:r>
              <a:rPr lang="en-US" dirty="0">
                <a:hlinkClick r:id="rId4"/>
              </a:rPr>
              <a:t>https://www.freepik.com/free-photo/female-scientist-white_4103194.htm#page=1&amp;query=cyber%20security&amp;position=1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https://www.freepik.com/free-psd/laptop-mock-up-isolated_4075244.htm#page=1&amp;query=MACBOOK%20MOCKUP&amp;position=3</a:t>
            </a:r>
            <a:endParaRPr lang="en-US" dirty="0"/>
          </a:p>
          <a:p>
            <a:r>
              <a:rPr lang="en-US" dirty="0">
                <a:hlinkClick r:id="rId4"/>
              </a:rPr>
              <a:t>https://www.freepik.com/free-photo/female-scientist-white_4103194.htm#page=1&amp;query=cyber%20security&amp;position=1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0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1" dirty="0"/>
          </a:p>
        </p:txBody>
      </p:sp>
      <p:sp>
        <p:nvSpPr>
          <p:cNvPr id="187" name="Google Shape;18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37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9" name="Google Shape;2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347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fed4fire.eu/demo-stories/cc/zvc/" TargetMode="External"/><Relationship Id="rId7" Type="http://schemas.openxmlformats.org/officeDocument/2006/relationships/hyperlink" Target="https://www.mdpi.com/1999-5903/14/8/23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vchub.com/partners" TargetMode="External"/><Relationship Id="rId5" Type="http://schemas.openxmlformats.org/officeDocument/2006/relationships/image" Target="../media/image7.jp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enewswire.com/en/news-release/2022/10/06/2529706/0/en/Blockchain-Technology-Market-Size-to-Surpass-USD-1-59-Trillion-by-2030.html#:~:text=The%20blockchain%20technology%20market%20size,2030%2C%20according%20to%20precedence%20research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A picture containing person, holding, child, you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1" y="0"/>
            <a:ext cx="12191999" cy="6858001"/>
          </a:xfrm>
          <a:prstGeom prst="rect">
            <a:avLst/>
          </a:prstGeom>
          <a:gradFill flip="none" rotWithShape="1">
            <a:gsLst>
              <a:gs pos="0">
                <a:srgbClr val="2B479D">
                  <a:alpha val="49411"/>
                </a:srgbClr>
              </a:gs>
              <a:gs pos="29000">
                <a:srgbClr val="2B479D">
                  <a:alpha val="49411"/>
                </a:srgbClr>
              </a:gs>
              <a:gs pos="100000">
                <a:srgbClr val="1F3864"/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"/>
          <p:cNvSpPr/>
          <p:nvPr/>
        </p:nvSpPr>
        <p:spPr>
          <a:xfrm rot="10800000">
            <a:off x="7810501" y="0"/>
            <a:ext cx="4381498" cy="5422905"/>
          </a:xfrm>
          <a:prstGeom prst="rtTriangle">
            <a:avLst/>
          </a:prstGeom>
          <a:gradFill>
            <a:gsLst>
              <a:gs pos="0">
                <a:srgbClr val="2B479D">
                  <a:alpha val="43137"/>
                </a:srgbClr>
              </a:gs>
              <a:gs pos="100000">
                <a:srgbClr val="F14E79">
                  <a:alpha val="823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07774" y="4279049"/>
            <a:ext cx="10412684" cy="124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A novel client-server cybersecurity framework deployed using </a:t>
            </a:r>
            <a:r>
              <a:rPr lang="en-US" sz="2400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Solid State System on a Chip (3SoC) powered by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Zero Vulnerability Computing (ZVC) technology to deliver a Quantum </a:t>
            </a:r>
            <a:r>
              <a:rPr lang="en-US" sz="2400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r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esistant security to Blockchain/DLT infrastructure. </a:t>
            </a:r>
            <a:endParaRPr sz="2400" b="0" i="0" u="none" strike="noStrike" cap="none" dirty="0">
              <a:solidFill>
                <a:srgbClr val="FFFF00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627024" y="2517271"/>
            <a:ext cx="83753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 sz="4200" b="1" dirty="0">
                <a:solidFill>
                  <a:schemeClr val="accent2">
                    <a:lumMod val="75000"/>
                  </a:schemeClr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Q</a:t>
            </a:r>
            <a:r>
              <a:rPr lang="en-US" sz="4200" dirty="0">
                <a:solidFill>
                  <a:srgbClr val="FFFFFF"/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uantum </a:t>
            </a:r>
            <a:r>
              <a:rPr lang="en-US" sz="4200" b="1" dirty="0">
                <a:solidFill>
                  <a:schemeClr val="accent2">
                    <a:lumMod val="75000"/>
                  </a:schemeClr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L</a:t>
            </a:r>
            <a:r>
              <a:rPr lang="en-US" sz="4200" dirty="0">
                <a:solidFill>
                  <a:srgbClr val="FFFFFF"/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edger </a:t>
            </a:r>
            <a:r>
              <a:rPr lang="en-US" sz="4200" b="1" dirty="0">
                <a:solidFill>
                  <a:schemeClr val="accent2">
                    <a:lumMod val="75000"/>
                  </a:schemeClr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T</a:t>
            </a:r>
            <a:r>
              <a:rPr lang="en-US" sz="4200" dirty="0">
                <a:solidFill>
                  <a:srgbClr val="FFFFFF"/>
                </a:solidFill>
                <a:latin typeface="Titillium Web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echnology (QLT)</a:t>
            </a:r>
            <a:endParaRPr sz="4200" dirty="0">
              <a:latin typeface="Titillium Web" panose="000005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2ACE3-9FF9-C632-5E43-036930E591BB}"/>
              </a:ext>
            </a:extLst>
          </p:cNvPr>
          <p:cNvSpPr txBox="1"/>
          <p:nvPr/>
        </p:nvSpPr>
        <p:spPr>
          <a:xfrm>
            <a:off x="569272" y="3246886"/>
            <a:ext cx="833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Titillium Web" panose="00000500000000000000" pitchFamily="2" charset="0"/>
              </a:rPr>
              <a:t>Next Gen paradigm to combat cyber attacks on crypto assets </a:t>
            </a:r>
            <a:endParaRPr lang="en-IN" sz="1800" b="1" dirty="0">
              <a:latin typeface="Titillium Web" panose="00000500000000000000" pitchFamily="2" charset="0"/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419E5814-8B21-50D2-8D8E-2D489794EF34}"/>
              </a:ext>
            </a:extLst>
          </p:cNvPr>
          <p:cNvSpPr/>
          <p:nvPr/>
        </p:nvSpPr>
        <p:spPr>
          <a:xfrm>
            <a:off x="-933651" y="3998542"/>
            <a:ext cx="11954109" cy="100362"/>
          </a:xfrm>
          <a:prstGeom prst="mathMinus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tillium Web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062831-428C-4516-6F0A-730F2C8A7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6543" t="15722" r="17284" b="15571"/>
          <a:stretch/>
        </p:blipFill>
        <p:spPr bwMode="auto">
          <a:xfrm>
            <a:off x="8934621" y="308006"/>
            <a:ext cx="2579571" cy="2644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E2DF86E-AC0F-D33F-4051-9273B2993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5533" y="6257845"/>
            <a:ext cx="4381498" cy="36838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txBody>
          <a:bodyPr lIns="0" tIns="0" rIns="0" bIns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tillium Web" panose="00000500000000000000" pitchFamily="2" charset="0"/>
              </a:rPr>
              <a:t>Quantum Ledger Technology LTD, UK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1;p7">
            <a:extLst>
              <a:ext uri="{FF2B5EF4-FFF2-40B4-BE49-F238E27FC236}">
                <a16:creationId xmlns:a16="http://schemas.microsoft.com/office/drawing/2014/main" id="{E0F1012D-E952-2FB1-7702-D4A0881EFA3F}"/>
              </a:ext>
            </a:extLst>
          </p:cNvPr>
          <p:cNvSpPr/>
          <p:nvPr/>
        </p:nvSpPr>
        <p:spPr>
          <a:xfrm>
            <a:off x="-8107" y="-114677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231;p7">
            <a:extLst>
              <a:ext uri="{FF2B5EF4-FFF2-40B4-BE49-F238E27FC236}">
                <a16:creationId xmlns:a16="http://schemas.microsoft.com/office/drawing/2014/main" id="{33D94366-2EE5-D22A-A4AF-395A4453EC38}"/>
              </a:ext>
            </a:extLst>
          </p:cNvPr>
          <p:cNvSpPr/>
          <p:nvPr/>
        </p:nvSpPr>
        <p:spPr>
          <a:xfrm>
            <a:off x="2073" y="-107428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B8192ED-45F3-49C4-AE2A-A9508C18D36A}"/>
              </a:ext>
            </a:extLst>
          </p:cNvPr>
          <p:cNvSpPr/>
          <p:nvPr/>
        </p:nvSpPr>
        <p:spPr>
          <a:xfrm rot="5400000" flipH="1">
            <a:off x="334475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tillium Web" panose="000005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2D756B-D006-4358-AD9D-DB6F2416F209}"/>
              </a:ext>
            </a:extLst>
          </p:cNvPr>
          <p:cNvCxnSpPr>
            <a:cxnSpLocks/>
          </p:cNvCxnSpPr>
          <p:nvPr/>
        </p:nvCxnSpPr>
        <p:spPr>
          <a:xfrm flipH="1" flipV="1">
            <a:off x="7495678" y="3924406"/>
            <a:ext cx="1317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7E298D-49B1-47F2-9508-59A7B2EB19BA}"/>
              </a:ext>
            </a:extLst>
          </p:cNvPr>
          <p:cNvCxnSpPr>
            <a:cxnSpLocks/>
          </p:cNvCxnSpPr>
          <p:nvPr/>
        </p:nvCxnSpPr>
        <p:spPr>
          <a:xfrm>
            <a:off x="3378723" y="3924406"/>
            <a:ext cx="13180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B84C4FE-13D2-4409-8B7C-D060898595FA}"/>
              </a:ext>
            </a:extLst>
          </p:cNvPr>
          <p:cNvSpPr/>
          <p:nvPr/>
        </p:nvSpPr>
        <p:spPr>
          <a:xfrm>
            <a:off x="3278406" y="3879820"/>
            <a:ext cx="89173" cy="8917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>
            <a:outerShdw blurRad="444500" dist="88900" dir="16200000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B9F696-E474-4752-AF89-01BD7EBBDFCA}"/>
              </a:ext>
            </a:extLst>
          </p:cNvPr>
          <p:cNvSpPr/>
          <p:nvPr/>
        </p:nvSpPr>
        <p:spPr>
          <a:xfrm>
            <a:off x="8822568" y="3879820"/>
            <a:ext cx="89173" cy="8917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>
            <a:outerShdw blurRad="444500" dist="88900" dir="16200000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11BB80-1818-475E-B5E5-2AC3EB0DB539}"/>
              </a:ext>
            </a:extLst>
          </p:cNvPr>
          <p:cNvSpPr/>
          <p:nvPr/>
        </p:nvSpPr>
        <p:spPr>
          <a:xfrm>
            <a:off x="1554454" y="3148166"/>
            <a:ext cx="1552481" cy="1552481"/>
          </a:xfrm>
          <a:prstGeom prst="ellipse">
            <a:avLst/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 dirty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A00B48D-C7F8-4A82-AAC1-3E4E174E9FDC}"/>
              </a:ext>
            </a:extLst>
          </p:cNvPr>
          <p:cNvGrpSpPr/>
          <p:nvPr/>
        </p:nvGrpSpPr>
        <p:grpSpPr>
          <a:xfrm>
            <a:off x="2074297" y="3656224"/>
            <a:ext cx="533400" cy="536364"/>
            <a:chOff x="10455275" y="2498725"/>
            <a:chExt cx="285750" cy="287338"/>
          </a:xfrm>
          <a:solidFill>
            <a:schemeClr val="accent3"/>
          </a:solidFill>
        </p:grpSpPr>
        <p:sp>
          <p:nvSpPr>
            <p:cNvPr id="61" name="Freeform 214">
              <a:extLst>
                <a:ext uri="{FF2B5EF4-FFF2-40B4-BE49-F238E27FC236}">
                  <a16:creationId xmlns:a16="http://schemas.microsoft.com/office/drawing/2014/main" id="{A500BAEB-A5A9-4134-BDD1-3AB406BAE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Titillium Web" panose="00000500000000000000" pitchFamily="2" charset="0"/>
              </a:endParaRPr>
            </a:p>
          </p:txBody>
        </p:sp>
        <p:sp>
          <p:nvSpPr>
            <p:cNvPr id="62" name="Freeform 215">
              <a:extLst>
                <a:ext uri="{FF2B5EF4-FFF2-40B4-BE49-F238E27FC236}">
                  <a16:creationId xmlns:a16="http://schemas.microsoft.com/office/drawing/2014/main" id="{1326AB58-802B-4324-B148-723878855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tillium Web" panose="00000500000000000000" pitchFamily="2" charset="0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CE8B52ED-4543-42F7-AD3A-893AD2CDFAE5}"/>
              </a:ext>
            </a:extLst>
          </p:cNvPr>
          <p:cNvSpPr/>
          <p:nvPr/>
        </p:nvSpPr>
        <p:spPr>
          <a:xfrm>
            <a:off x="9053933" y="3148166"/>
            <a:ext cx="1552481" cy="1552481"/>
          </a:xfrm>
          <a:prstGeom prst="ellipse">
            <a:avLst/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B840E6-DDBF-42A2-8A9B-52037F2419C4}"/>
              </a:ext>
            </a:extLst>
          </p:cNvPr>
          <p:cNvSpPr/>
          <p:nvPr/>
        </p:nvSpPr>
        <p:spPr>
          <a:xfrm>
            <a:off x="9153206" y="3247438"/>
            <a:ext cx="1353936" cy="13539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tillium Web" panose="00000500000000000000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D72ED7-084C-4077-ADBB-7F2C33739CB7}"/>
              </a:ext>
            </a:extLst>
          </p:cNvPr>
          <p:cNvGrpSpPr/>
          <p:nvPr/>
        </p:nvGrpSpPr>
        <p:grpSpPr>
          <a:xfrm>
            <a:off x="9577796" y="3657946"/>
            <a:ext cx="532921" cy="532921"/>
            <a:chOff x="5186363" y="2633663"/>
            <a:chExt cx="303213" cy="303213"/>
          </a:xfrm>
          <a:solidFill>
            <a:schemeClr val="accent3"/>
          </a:solidFill>
        </p:grpSpPr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D96F8D9-EF94-462B-9051-AF8A07442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363" y="2633663"/>
              <a:ext cx="303213" cy="303213"/>
            </a:xfrm>
            <a:custGeom>
              <a:avLst/>
              <a:gdLst>
                <a:gd name="T0" fmla="*/ 635 w 764"/>
                <a:gd name="T1" fmla="*/ 415 h 765"/>
                <a:gd name="T2" fmla="*/ 622 w 764"/>
                <a:gd name="T3" fmla="*/ 482 h 765"/>
                <a:gd name="T4" fmla="*/ 604 w 764"/>
                <a:gd name="T5" fmla="*/ 519 h 765"/>
                <a:gd name="T6" fmla="*/ 671 w 764"/>
                <a:gd name="T7" fmla="*/ 599 h 765"/>
                <a:gd name="T8" fmla="*/ 522 w 764"/>
                <a:gd name="T9" fmla="*/ 604 h 765"/>
                <a:gd name="T10" fmla="*/ 467 w 764"/>
                <a:gd name="T11" fmla="*/ 627 h 765"/>
                <a:gd name="T12" fmla="*/ 434 w 764"/>
                <a:gd name="T13" fmla="*/ 646 h 765"/>
                <a:gd name="T14" fmla="*/ 330 w 764"/>
                <a:gd name="T15" fmla="*/ 646 h 765"/>
                <a:gd name="T16" fmla="*/ 298 w 764"/>
                <a:gd name="T17" fmla="*/ 627 h 765"/>
                <a:gd name="T18" fmla="*/ 242 w 764"/>
                <a:gd name="T19" fmla="*/ 604 h 765"/>
                <a:gd name="T20" fmla="*/ 93 w 764"/>
                <a:gd name="T21" fmla="*/ 599 h 765"/>
                <a:gd name="T22" fmla="*/ 160 w 764"/>
                <a:gd name="T23" fmla="*/ 519 h 765"/>
                <a:gd name="T24" fmla="*/ 138 w 764"/>
                <a:gd name="T25" fmla="*/ 462 h 765"/>
                <a:gd name="T26" fmla="*/ 125 w 764"/>
                <a:gd name="T27" fmla="*/ 412 h 765"/>
                <a:gd name="T28" fmla="*/ 117 w 764"/>
                <a:gd name="T29" fmla="*/ 332 h 765"/>
                <a:gd name="T30" fmla="*/ 134 w 764"/>
                <a:gd name="T31" fmla="*/ 308 h 765"/>
                <a:gd name="T32" fmla="*/ 162 w 764"/>
                <a:gd name="T33" fmla="*/ 240 h 765"/>
                <a:gd name="T34" fmla="*/ 232 w 764"/>
                <a:gd name="T35" fmla="*/ 160 h 765"/>
                <a:gd name="T36" fmla="*/ 266 w 764"/>
                <a:gd name="T37" fmla="*/ 151 h 765"/>
                <a:gd name="T38" fmla="*/ 328 w 764"/>
                <a:gd name="T39" fmla="*/ 126 h 765"/>
                <a:gd name="T40" fmla="*/ 434 w 764"/>
                <a:gd name="T41" fmla="*/ 118 h 765"/>
                <a:gd name="T42" fmla="*/ 457 w 764"/>
                <a:gd name="T43" fmla="*/ 135 h 765"/>
                <a:gd name="T44" fmla="*/ 526 w 764"/>
                <a:gd name="T45" fmla="*/ 162 h 765"/>
                <a:gd name="T46" fmla="*/ 605 w 764"/>
                <a:gd name="T47" fmla="*/ 232 h 765"/>
                <a:gd name="T48" fmla="*/ 614 w 764"/>
                <a:gd name="T49" fmla="*/ 264 h 765"/>
                <a:gd name="T50" fmla="*/ 640 w 764"/>
                <a:gd name="T51" fmla="*/ 329 h 765"/>
                <a:gd name="T52" fmla="*/ 751 w 764"/>
                <a:gd name="T53" fmla="*/ 306 h 765"/>
                <a:gd name="T54" fmla="*/ 631 w 764"/>
                <a:gd name="T55" fmla="*/ 243 h 765"/>
                <a:gd name="T56" fmla="*/ 698 w 764"/>
                <a:gd name="T57" fmla="*/ 159 h 765"/>
                <a:gd name="T58" fmla="*/ 589 w 764"/>
                <a:gd name="T59" fmla="*/ 68 h 765"/>
                <a:gd name="T60" fmla="*/ 458 w 764"/>
                <a:gd name="T61" fmla="*/ 109 h 765"/>
                <a:gd name="T62" fmla="*/ 445 w 764"/>
                <a:gd name="T63" fmla="*/ 0 h 765"/>
                <a:gd name="T64" fmla="*/ 306 w 764"/>
                <a:gd name="T65" fmla="*/ 13 h 765"/>
                <a:gd name="T66" fmla="*/ 242 w 764"/>
                <a:gd name="T67" fmla="*/ 135 h 765"/>
                <a:gd name="T68" fmla="*/ 158 w 764"/>
                <a:gd name="T69" fmla="*/ 68 h 765"/>
                <a:gd name="T70" fmla="*/ 66 w 764"/>
                <a:gd name="T71" fmla="*/ 176 h 765"/>
                <a:gd name="T72" fmla="*/ 107 w 764"/>
                <a:gd name="T73" fmla="*/ 306 h 765"/>
                <a:gd name="T74" fmla="*/ 0 w 764"/>
                <a:gd name="T75" fmla="*/ 319 h 765"/>
                <a:gd name="T76" fmla="*/ 13 w 764"/>
                <a:gd name="T77" fmla="*/ 434 h 765"/>
                <a:gd name="T78" fmla="*/ 134 w 764"/>
                <a:gd name="T79" fmla="*/ 523 h 765"/>
                <a:gd name="T80" fmla="*/ 66 w 764"/>
                <a:gd name="T81" fmla="*/ 608 h 765"/>
                <a:gd name="T82" fmla="*/ 176 w 764"/>
                <a:gd name="T83" fmla="*/ 698 h 765"/>
                <a:gd name="T84" fmla="*/ 290 w 764"/>
                <a:gd name="T85" fmla="*/ 650 h 765"/>
                <a:gd name="T86" fmla="*/ 309 w 764"/>
                <a:gd name="T87" fmla="*/ 762 h 765"/>
                <a:gd name="T88" fmla="*/ 455 w 764"/>
                <a:gd name="T89" fmla="*/ 762 h 765"/>
                <a:gd name="T90" fmla="*/ 474 w 764"/>
                <a:gd name="T91" fmla="*/ 650 h 765"/>
                <a:gd name="T92" fmla="*/ 589 w 764"/>
                <a:gd name="T93" fmla="*/ 698 h 765"/>
                <a:gd name="T94" fmla="*/ 698 w 764"/>
                <a:gd name="T95" fmla="*/ 608 h 765"/>
                <a:gd name="T96" fmla="*/ 631 w 764"/>
                <a:gd name="T97" fmla="*/ 523 h 765"/>
                <a:gd name="T98" fmla="*/ 650 w 764"/>
                <a:gd name="T99" fmla="*/ 479 h 765"/>
                <a:gd name="T100" fmla="*/ 757 w 764"/>
                <a:gd name="T101" fmla="*/ 433 h 765"/>
                <a:gd name="T102" fmla="*/ 763 w 764"/>
                <a:gd name="T103" fmla="*/ 31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4" h="765">
                  <a:moveTo>
                    <a:pt x="738" y="408"/>
                  </a:moveTo>
                  <a:lnTo>
                    <a:pt x="647" y="408"/>
                  </a:lnTo>
                  <a:lnTo>
                    <a:pt x="643" y="409"/>
                  </a:lnTo>
                  <a:lnTo>
                    <a:pt x="639" y="412"/>
                  </a:lnTo>
                  <a:lnTo>
                    <a:pt x="635" y="415"/>
                  </a:lnTo>
                  <a:lnTo>
                    <a:pt x="634" y="420"/>
                  </a:lnTo>
                  <a:lnTo>
                    <a:pt x="632" y="441"/>
                  </a:lnTo>
                  <a:lnTo>
                    <a:pt x="629" y="457"/>
                  </a:lnTo>
                  <a:lnTo>
                    <a:pt x="626" y="471"/>
                  </a:lnTo>
                  <a:lnTo>
                    <a:pt x="622" y="482"/>
                  </a:lnTo>
                  <a:lnTo>
                    <a:pt x="618" y="492"/>
                  </a:lnTo>
                  <a:lnTo>
                    <a:pt x="614" y="501"/>
                  </a:lnTo>
                  <a:lnTo>
                    <a:pt x="610" y="508"/>
                  </a:lnTo>
                  <a:lnTo>
                    <a:pt x="605" y="517"/>
                  </a:lnTo>
                  <a:lnTo>
                    <a:pt x="604" y="519"/>
                  </a:lnTo>
                  <a:lnTo>
                    <a:pt x="602" y="523"/>
                  </a:lnTo>
                  <a:lnTo>
                    <a:pt x="602" y="528"/>
                  </a:lnTo>
                  <a:lnTo>
                    <a:pt x="603" y="531"/>
                  </a:lnTo>
                  <a:lnTo>
                    <a:pt x="605" y="534"/>
                  </a:lnTo>
                  <a:lnTo>
                    <a:pt x="671" y="599"/>
                  </a:lnTo>
                  <a:lnTo>
                    <a:pt x="598" y="671"/>
                  </a:lnTo>
                  <a:lnTo>
                    <a:pt x="533" y="607"/>
                  </a:lnTo>
                  <a:lnTo>
                    <a:pt x="529" y="605"/>
                  </a:lnTo>
                  <a:lnTo>
                    <a:pt x="526" y="604"/>
                  </a:lnTo>
                  <a:lnTo>
                    <a:pt x="522" y="604"/>
                  </a:lnTo>
                  <a:lnTo>
                    <a:pt x="517" y="606"/>
                  </a:lnTo>
                  <a:lnTo>
                    <a:pt x="507" y="611"/>
                  </a:lnTo>
                  <a:lnTo>
                    <a:pt x="494" y="617"/>
                  </a:lnTo>
                  <a:lnTo>
                    <a:pt x="480" y="622"/>
                  </a:lnTo>
                  <a:lnTo>
                    <a:pt x="467" y="627"/>
                  </a:lnTo>
                  <a:lnTo>
                    <a:pt x="451" y="633"/>
                  </a:lnTo>
                  <a:lnTo>
                    <a:pt x="440" y="637"/>
                  </a:lnTo>
                  <a:lnTo>
                    <a:pt x="437" y="639"/>
                  </a:lnTo>
                  <a:lnTo>
                    <a:pt x="435" y="642"/>
                  </a:lnTo>
                  <a:lnTo>
                    <a:pt x="434" y="646"/>
                  </a:lnTo>
                  <a:lnTo>
                    <a:pt x="434" y="649"/>
                  </a:lnTo>
                  <a:lnTo>
                    <a:pt x="434" y="739"/>
                  </a:lnTo>
                  <a:lnTo>
                    <a:pt x="332" y="739"/>
                  </a:lnTo>
                  <a:lnTo>
                    <a:pt x="332" y="649"/>
                  </a:lnTo>
                  <a:lnTo>
                    <a:pt x="330" y="646"/>
                  </a:lnTo>
                  <a:lnTo>
                    <a:pt x="329" y="642"/>
                  </a:lnTo>
                  <a:lnTo>
                    <a:pt x="327" y="639"/>
                  </a:lnTo>
                  <a:lnTo>
                    <a:pt x="324" y="637"/>
                  </a:lnTo>
                  <a:lnTo>
                    <a:pt x="313" y="633"/>
                  </a:lnTo>
                  <a:lnTo>
                    <a:pt x="298" y="627"/>
                  </a:lnTo>
                  <a:lnTo>
                    <a:pt x="284" y="622"/>
                  </a:lnTo>
                  <a:lnTo>
                    <a:pt x="271" y="617"/>
                  </a:lnTo>
                  <a:lnTo>
                    <a:pt x="259" y="611"/>
                  </a:lnTo>
                  <a:lnTo>
                    <a:pt x="247" y="606"/>
                  </a:lnTo>
                  <a:lnTo>
                    <a:pt x="242" y="604"/>
                  </a:lnTo>
                  <a:lnTo>
                    <a:pt x="238" y="604"/>
                  </a:lnTo>
                  <a:lnTo>
                    <a:pt x="235" y="605"/>
                  </a:lnTo>
                  <a:lnTo>
                    <a:pt x="231" y="607"/>
                  </a:lnTo>
                  <a:lnTo>
                    <a:pt x="166" y="671"/>
                  </a:lnTo>
                  <a:lnTo>
                    <a:pt x="93" y="599"/>
                  </a:lnTo>
                  <a:lnTo>
                    <a:pt x="159" y="534"/>
                  </a:lnTo>
                  <a:lnTo>
                    <a:pt x="161" y="531"/>
                  </a:lnTo>
                  <a:lnTo>
                    <a:pt x="162" y="528"/>
                  </a:lnTo>
                  <a:lnTo>
                    <a:pt x="162" y="523"/>
                  </a:lnTo>
                  <a:lnTo>
                    <a:pt x="160" y="519"/>
                  </a:lnTo>
                  <a:lnTo>
                    <a:pt x="155" y="510"/>
                  </a:lnTo>
                  <a:lnTo>
                    <a:pt x="150" y="500"/>
                  </a:lnTo>
                  <a:lnTo>
                    <a:pt x="146" y="488"/>
                  </a:lnTo>
                  <a:lnTo>
                    <a:pt x="141" y="475"/>
                  </a:lnTo>
                  <a:lnTo>
                    <a:pt x="138" y="462"/>
                  </a:lnTo>
                  <a:lnTo>
                    <a:pt x="135" y="448"/>
                  </a:lnTo>
                  <a:lnTo>
                    <a:pt x="132" y="434"/>
                  </a:lnTo>
                  <a:lnTo>
                    <a:pt x="130" y="420"/>
                  </a:lnTo>
                  <a:lnTo>
                    <a:pt x="129" y="415"/>
                  </a:lnTo>
                  <a:lnTo>
                    <a:pt x="125" y="412"/>
                  </a:lnTo>
                  <a:lnTo>
                    <a:pt x="121" y="409"/>
                  </a:lnTo>
                  <a:lnTo>
                    <a:pt x="117" y="408"/>
                  </a:lnTo>
                  <a:lnTo>
                    <a:pt x="26" y="408"/>
                  </a:lnTo>
                  <a:lnTo>
                    <a:pt x="26" y="332"/>
                  </a:lnTo>
                  <a:lnTo>
                    <a:pt x="117" y="332"/>
                  </a:lnTo>
                  <a:lnTo>
                    <a:pt x="121" y="331"/>
                  </a:lnTo>
                  <a:lnTo>
                    <a:pt x="125" y="329"/>
                  </a:lnTo>
                  <a:lnTo>
                    <a:pt x="128" y="327"/>
                  </a:lnTo>
                  <a:lnTo>
                    <a:pt x="130" y="322"/>
                  </a:lnTo>
                  <a:lnTo>
                    <a:pt x="134" y="308"/>
                  </a:lnTo>
                  <a:lnTo>
                    <a:pt x="140" y="288"/>
                  </a:lnTo>
                  <a:lnTo>
                    <a:pt x="150" y="267"/>
                  </a:lnTo>
                  <a:lnTo>
                    <a:pt x="160" y="248"/>
                  </a:lnTo>
                  <a:lnTo>
                    <a:pt x="162" y="244"/>
                  </a:lnTo>
                  <a:lnTo>
                    <a:pt x="162" y="240"/>
                  </a:lnTo>
                  <a:lnTo>
                    <a:pt x="161" y="235"/>
                  </a:lnTo>
                  <a:lnTo>
                    <a:pt x="159" y="232"/>
                  </a:lnTo>
                  <a:lnTo>
                    <a:pt x="93" y="168"/>
                  </a:lnTo>
                  <a:lnTo>
                    <a:pt x="166" y="95"/>
                  </a:lnTo>
                  <a:lnTo>
                    <a:pt x="232" y="160"/>
                  </a:lnTo>
                  <a:lnTo>
                    <a:pt x="235" y="162"/>
                  </a:lnTo>
                  <a:lnTo>
                    <a:pt x="239" y="164"/>
                  </a:lnTo>
                  <a:lnTo>
                    <a:pt x="242" y="164"/>
                  </a:lnTo>
                  <a:lnTo>
                    <a:pt x="247" y="161"/>
                  </a:lnTo>
                  <a:lnTo>
                    <a:pt x="266" y="151"/>
                  </a:lnTo>
                  <a:lnTo>
                    <a:pt x="286" y="142"/>
                  </a:lnTo>
                  <a:lnTo>
                    <a:pt x="306" y="136"/>
                  </a:lnTo>
                  <a:lnTo>
                    <a:pt x="321" y="130"/>
                  </a:lnTo>
                  <a:lnTo>
                    <a:pt x="325" y="129"/>
                  </a:lnTo>
                  <a:lnTo>
                    <a:pt x="328" y="126"/>
                  </a:lnTo>
                  <a:lnTo>
                    <a:pt x="330" y="123"/>
                  </a:lnTo>
                  <a:lnTo>
                    <a:pt x="332" y="118"/>
                  </a:lnTo>
                  <a:lnTo>
                    <a:pt x="332" y="26"/>
                  </a:lnTo>
                  <a:lnTo>
                    <a:pt x="434" y="26"/>
                  </a:lnTo>
                  <a:lnTo>
                    <a:pt x="434" y="118"/>
                  </a:lnTo>
                  <a:lnTo>
                    <a:pt x="434" y="123"/>
                  </a:lnTo>
                  <a:lnTo>
                    <a:pt x="436" y="126"/>
                  </a:lnTo>
                  <a:lnTo>
                    <a:pt x="439" y="129"/>
                  </a:lnTo>
                  <a:lnTo>
                    <a:pt x="443" y="130"/>
                  </a:lnTo>
                  <a:lnTo>
                    <a:pt x="457" y="135"/>
                  </a:lnTo>
                  <a:lnTo>
                    <a:pt x="476" y="142"/>
                  </a:lnTo>
                  <a:lnTo>
                    <a:pt x="498" y="151"/>
                  </a:lnTo>
                  <a:lnTo>
                    <a:pt x="517" y="161"/>
                  </a:lnTo>
                  <a:lnTo>
                    <a:pt x="522" y="162"/>
                  </a:lnTo>
                  <a:lnTo>
                    <a:pt x="526" y="162"/>
                  </a:lnTo>
                  <a:lnTo>
                    <a:pt x="529" y="162"/>
                  </a:lnTo>
                  <a:lnTo>
                    <a:pt x="533" y="160"/>
                  </a:lnTo>
                  <a:lnTo>
                    <a:pt x="598" y="95"/>
                  </a:lnTo>
                  <a:lnTo>
                    <a:pt x="671" y="168"/>
                  </a:lnTo>
                  <a:lnTo>
                    <a:pt x="605" y="232"/>
                  </a:lnTo>
                  <a:lnTo>
                    <a:pt x="603" y="235"/>
                  </a:lnTo>
                  <a:lnTo>
                    <a:pt x="602" y="240"/>
                  </a:lnTo>
                  <a:lnTo>
                    <a:pt x="602" y="244"/>
                  </a:lnTo>
                  <a:lnTo>
                    <a:pt x="604" y="248"/>
                  </a:lnTo>
                  <a:lnTo>
                    <a:pt x="614" y="264"/>
                  </a:lnTo>
                  <a:lnTo>
                    <a:pt x="622" y="284"/>
                  </a:lnTo>
                  <a:lnTo>
                    <a:pt x="629" y="303"/>
                  </a:lnTo>
                  <a:lnTo>
                    <a:pt x="634" y="322"/>
                  </a:lnTo>
                  <a:lnTo>
                    <a:pt x="636" y="327"/>
                  </a:lnTo>
                  <a:lnTo>
                    <a:pt x="640" y="329"/>
                  </a:lnTo>
                  <a:lnTo>
                    <a:pt x="643" y="331"/>
                  </a:lnTo>
                  <a:lnTo>
                    <a:pt x="647" y="332"/>
                  </a:lnTo>
                  <a:lnTo>
                    <a:pt x="738" y="332"/>
                  </a:lnTo>
                  <a:lnTo>
                    <a:pt x="738" y="408"/>
                  </a:lnTo>
                  <a:close/>
                  <a:moveTo>
                    <a:pt x="751" y="306"/>
                  </a:moveTo>
                  <a:lnTo>
                    <a:pt x="657" y="306"/>
                  </a:lnTo>
                  <a:lnTo>
                    <a:pt x="651" y="290"/>
                  </a:lnTo>
                  <a:lnTo>
                    <a:pt x="645" y="274"/>
                  </a:lnTo>
                  <a:lnTo>
                    <a:pt x="639" y="258"/>
                  </a:lnTo>
                  <a:lnTo>
                    <a:pt x="631" y="243"/>
                  </a:lnTo>
                  <a:lnTo>
                    <a:pt x="698" y="176"/>
                  </a:lnTo>
                  <a:lnTo>
                    <a:pt x="701" y="172"/>
                  </a:lnTo>
                  <a:lnTo>
                    <a:pt x="701" y="168"/>
                  </a:lnTo>
                  <a:lnTo>
                    <a:pt x="701" y="162"/>
                  </a:lnTo>
                  <a:lnTo>
                    <a:pt x="698" y="159"/>
                  </a:lnTo>
                  <a:lnTo>
                    <a:pt x="606" y="68"/>
                  </a:lnTo>
                  <a:lnTo>
                    <a:pt x="602" y="66"/>
                  </a:lnTo>
                  <a:lnTo>
                    <a:pt x="598" y="65"/>
                  </a:lnTo>
                  <a:lnTo>
                    <a:pt x="593" y="66"/>
                  </a:lnTo>
                  <a:lnTo>
                    <a:pt x="589" y="68"/>
                  </a:lnTo>
                  <a:lnTo>
                    <a:pt x="522" y="135"/>
                  </a:lnTo>
                  <a:lnTo>
                    <a:pt x="505" y="127"/>
                  </a:lnTo>
                  <a:lnTo>
                    <a:pt x="489" y="120"/>
                  </a:lnTo>
                  <a:lnTo>
                    <a:pt x="473" y="113"/>
                  </a:lnTo>
                  <a:lnTo>
                    <a:pt x="458" y="109"/>
                  </a:lnTo>
                  <a:lnTo>
                    <a:pt x="458" y="13"/>
                  </a:lnTo>
                  <a:lnTo>
                    <a:pt x="457" y="9"/>
                  </a:lnTo>
                  <a:lnTo>
                    <a:pt x="455" y="5"/>
                  </a:lnTo>
                  <a:lnTo>
                    <a:pt x="451" y="1"/>
                  </a:lnTo>
                  <a:lnTo>
                    <a:pt x="445" y="0"/>
                  </a:lnTo>
                  <a:lnTo>
                    <a:pt x="319" y="0"/>
                  </a:lnTo>
                  <a:lnTo>
                    <a:pt x="313" y="1"/>
                  </a:lnTo>
                  <a:lnTo>
                    <a:pt x="309" y="5"/>
                  </a:lnTo>
                  <a:lnTo>
                    <a:pt x="307" y="9"/>
                  </a:lnTo>
                  <a:lnTo>
                    <a:pt x="306" y="13"/>
                  </a:lnTo>
                  <a:lnTo>
                    <a:pt x="306" y="109"/>
                  </a:lnTo>
                  <a:lnTo>
                    <a:pt x="292" y="113"/>
                  </a:lnTo>
                  <a:lnTo>
                    <a:pt x="275" y="120"/>
                  </a:lnTo>
                  <a:lnTo>
                    <a:pt x="259" y="126"/>
                  </a:lnTo>
                  <a:lnTo>
                    <a:pt x="242" y="135"/>
                  </a:lnTo>
                  <a:lnTo>
                    <a:pt x="176" y="68"/>
                  </a:lnTo>
                  <a:lnTo>
                    <a:pt x="172" y="66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58" y="68"/>
                  </a:lnTo>
                  <a:lnTo>
                    <a:pt x="66" y="158"/>
                  </a:lnTo>
                  <a:lnTo>
                    <a:pt x="64" y="162"/>
                  </a:lnTo>
                  <a:lnTo>
                    <a:pt x="63" y="168"/>
                  </a:lnTo>
                  <a:lnTo>
                    <a:pt x="64" y="172"/>
                  </a:lnTo>
                  <a:lnTo>
                    <a:pt x="66" y="176"/>
                  </a:lnTo>
                  <a:lnTo>
                    <a:pt x="134" y="244"/>
                  </a:lnTo>
                  <a:lnTo>
                    <a:pt x="125" y="259"/>
                  </a:lnTo>
                  <a:lnTo>
                    <a:pt x="119" y="276"/>
                  </a:lnTo>
                  <a:lnTo>
                    <a:pt x="112" y="292"/>
                  </a:lnTo>
                  <a:lnTo>
                    <a:pt x="107" y="306"/>
                  </a:lnTo>
                  <a:lnTo>
                    <a:pt x="13" y="306"/>
                  </a:lnTo>
                  <a:lnTo>
                    <a:pt x="8" y="307"/>
                  </a:lnTo>
                  <a:lnTo>
                    <a:pt x="4" y="311"/>
                  </a:lnTo>
                  <a:lnTo>
                    <a:pt x="1" y="315"/>
                  </a:lnTo>
                  <a:lnTo>
                    <a:pt x="0" y="319"/>
                  </a:lnTo>
                  <a:lnTo>
                    <a:pt x="0" y="421"/>
                  </a:lnTo>
                  <a:lnTo>
                    <a:pt x="1" y="427"/>
                  </a:lnTo>
                  <a:lnTo>
                    <a:pt x="4" y="430"/>
                  </a:lnTo>
                  <a:lnTo>
                    <a:pt x="8" y="433"/>
                  </a:lnTo>
                  <a:lnTo>
                    <a:pt x="13" y="434"/>
                  </a:lnTo>
                  <a:lnTo>
                    <a:pt x="106" y="434"/>
                  </a:lnTo>
                  <a:lnTo>
                    <a:pt x="111" y="459"/>
                  </a:lnTo>
                  <a:lnTo>
                    <a:pt x="118" y="482"/>
                  </a:lnTo>
                  <a:lnTo>
                    <a:pt x="125" y="504"/>
                  </a:lnTo>
                  <a:lnTo>
                    <a:pt x="134" y="523"/>
                  </a:lnTo>
                  <a:lnTo>
                    <a:pt x="66" y="591"/>
                  </a:lnTo>
                  <a:lnTo>
                    <a:pt x="64" y="594"/>
                  </a:lnTo>
                  <a:lnTo>
                    <a:pt x="63" y="599"/>
                  </a:lnTo>
                  <a:lnTo>
                    <a:pt x="64" y="604"/>
                  </a:lnTo>
                  <a:lnTo>
                    <a:pt x="66" y="608"/>
                  </a:lnTo>
                  <a:lnTo>
                    <a:pt x="158" y="698"/>
                  </a:lnTo>
                  <a:lnTo>
                    <a:pt x="162" y="701"/>
                  </a:lnTo>
                  <a:lnTo>
                    <a:pt x="166" y="703"/>
                  </a:lnTo>
                  <a:lnTo>
                    <a:pt x="172" y="701"/>
                  </a:lnTo>
                  <a:lnTo>
                    <a:pt x="176" y="698"/>
                  </a:lnTo>
                  <a:lnTo>
                    <a:pt x="242" y="633"/>
                  </a:lnTo>
                  <a:lnTo>
                    <a:pt x="254" y="637"/>
                  </a:lnTo>
                  <a:lnTo>
                    <a:pt x="266" y="641"/>
                  </a:lnTo>
                  <a:lnTo>
                    <a:pt x="278" y="646"/>
                  </a:lnTo>
                  <a:lnTo>
                    <a:pt x="290" y="650"/>
                  </a:lnTo>
                  <a:lnTo>
                    <a:pt x="298" y="654"/>
                  </a:lnTo>
                  <a:lnTo>
                    <a:pt x="306" y="656"/>
                  </a:lnTo>
                  <a:lnTo>
                    <a:pt x="306" y="752"/>
                  </a:lnTo>
                  <a:lnTo>
                    <a:pt x="307" y="757"/>
                  </a:lnTo>
                  <a:lnTo>
                    <a:pt x="309" y="762"/>
                  </a:lnTo>
                  <a:lnTo>
                    <a:pt x="313" y="764"/>
                  </a:lnTo>
                  <a:lnTo>
                    <a:pt x="319" y="765"/>
                  </a:lnTo>
                  <a:lnTo>
                    <a:pt x="445" y="765"/>
                  </a:lnTo>
                  <a:lnTo>
                    <a:pt x="451" y="764"/>
                  </a:lnTo>
                  <a:lnTo>
                    <a:pt x="455" y="762"/>
                  </a:lnTo>
                  <a:lnTo>
                    <a:pt x="457" y="757"/>
                  </a:lnTo>
                  <a:lnTo>
                    <a:pt x="458" y="752"/>
                  </a:lnTo>
                  <a:lnTo>
                    <a:pt x="458" y="656"/>
                  </a:lnTo>
                  <a:lnTo>
                    <a:pt x="466" y="654"/>
                  </a:lnTo>
                  <a:lnTo>
                    <a:pt x="474" y="650"/>
                  </a:lnTo>
                  <a:lnTo>
                    <a:pt x="486" y="646"/>
                  </a:lnTo>
                  <a:lnTo>
                    <a:pt x="498" y="641"/>
                  </a:lnTo>
                  <a:lnTo>
                    <a:pt x="511" y="637"/>
                  </a:lnTo>
                  <a:lnTo>
                    <a:pt x="522" y="633"/>
                  </a:lnTo>
                  <a:lnTo>
                    <a:pt x="589" y="698"/>
                  </a:lnTo>
                  <a:lnTo>
                    <a:pt x="593" y="701"/>
                  </a:lnTo>
                  <a:lnTo>
                    <a:pt x="598" y="703"/>
                  </a:lnTo>
                  <a:lnTo>
                    <a:pt x="602" y="701"/>
                  </a:lnTo>
                  <a:lnTo>
                    <a:pt x="606" y="698"/>
                  </a:lnTo>
                  <a:lnTo>
                    <a:pt x="698" y="608"/>
                  </a:lnTo>
                  <a:lnTo>
                    <a:pt x="701" y="604"/>
                  </a:lnTo>
                  <a:lnTo>
                    <a:pt x="701" y="599"/>
                  </a:lnTo>
                  <a:lnTo>
                    <a:pt x="701" y="594"/>
                  </a:lnTo>
                  <a:lnTo>
                    <a:pt x="698" y="591"/>
                  </a:lnTo>
                  <a:lnTo>
                    <a:pt x="631" y="523"/>
                  </a:lnTo>
                  <a:lnTo>
                    <a:pt x="635" y="516"/>
                  </a:lnTo>
                  <a:lnTo>
                    <a:pt x="640" y="508"/>
                  </a:lnTo>
                  <a:lnTo>
                    <a:pt x="643" y="500"/>
                  </a:lnTo>
                  <a:lnTo>
                    <a:pt x="647" y="490"/>
                  </a:lnTo>
                  <a:lnTo>
                    <a:pt x="650" y="479"/>
                  </a:lnTo>
                  <a:lnTo>
                    <a:pt x="654" y="466"/>
                  </a:lnTo>
                  <a:lnTo>
                    <a:pt x="656" y="451"/>
                  </a:lnTo>
                  <a:lnTo>
                    <a:pt x="658" y="434"/>
                  </a:lnTo>
                  <a:lnTo>
                    <a:pt x="751" y="434"/>
                  </a:lnTo>
                  <a:lnTo>
                    <a:pt x="757" y="433"/>
                  </a:lnTo>
                  <a:lnTo>
                    <a:pt x="760" y="430"/>
                  </a:lnTo>
                  <a:lnTo>
                    <a:pt x="763" y="427"/>
                  </a:lnTo>
                  <a:lnTo>
                    <a:pt x="764" y="421"/>
                  </a:lnTo>
                  <a:lnTo>
                    <a:pt x="764" y="319"/>
                  </a:lnTo>
                  <a:lnTo>
                    <a:pt x="763" y="315"/>
                  </a:lnTo>
                  <a:lnTo>
                    <a:pt x="760" y="311"/>
                  </a:lnTo>
                  <a:lnTo>
                    <a:pt x="757" y="307"/>
                  </a:lnTo>
                  <a:lnTo>
                    <a:pt x="751" y="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tillium Web" panose="00000500000000000000" pitchFamily="2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20ED2E71-1FD4-4C80-A905-2D5179E9DA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6851" y="2724151"/>
              <a:ext cx="122238" cy="122238"/>
            </a:xfrm>
            <a:custGeom>
              <a:avLst/>
              <a:gdLst>
                <a:gd name="T0" fmla="*/ 126 w 304"/>
                <a:gd name="T1" fmla="*/ 277 h 306"/>
                <a:gd name="T2" fmla="*/ 92 w 304"/>
                <a:gd name="T3" fmla="*/ 265 h 306"/>
                <a:gd name="T4" fmla="*/ 62 w 304"/>
                <a:gd name="T5" fmla="*/ 243 h 306"/>
                <a:gd name="T6" fmla="*/ 40 w 304"/>
                <a:gd name="T7" fmla="*/ 214 h 306"/>
                <a:gd name="T8" fmla="*/ 27 w 304"/>
                <a:gd name="T9" fmla="*/ 178 h 306"/>
                <a:gd name="T10" fmla="*/ 25 w 304"/>
                <a:gd name="T11" fmla="*/ 140 h 306"/>
                <a:gd name="T12" fmla="*/ 35 w 304"/>
                <a:gd name="T13" fmla="*/ 103 h 306"/>
                <a:gd name="T14" fmla="*/ 54 w 304"/>
                <a:gd name="T15" fmla="*/ 72 h 306"/>
                <a:gd name="T16" fmla="*/ 81 w 304"/>
                <a:gd name="T17" fmla="*/ 47 h 306"/>
                <a:gd name="T18" fmla="*/ 114 w 304"/>
                <a:gd name="T19" fmla="*/ 31 h 306"/>
                <a:gd name="T20" fmla="*/ 152 w 304"/>
                <a:gd name="T21" fmla="*/ 26 h 306"/>
                <a:gd name="T22" fmla="*/ 190 w 304"/>
                <a:gd name="T23" fmla="*/ 31 h 306"/>
                <a:gd name="T24" fmla="*/ 223 w 304"/>
                <a:gd name="T25" fmla="*/ 47 h 306"/>
                <a:gd name="T26" fmla="*/ 251 w 304"/>
                <a:gd name="T27" fmla="*/ 72 h 306"/>
                <a:gd name="T28" fmla="*/ 269 w 304"/>
                <a:gd name="T29" fmla="*/ 103 h 306"/>
                <a:gd name="T30" fmla="*/ 279 w 304"/>
                <a:gd name="T31" fmla="*/ 140 h 306"/>
                <a:gd name="T32" fmla="*/ 277 w 304"/>
                <a:gd name="T33" fmla="*/ 178 h 306"/>
                <a:gd name="T34" fmla="*/ 264 w 304"/>
                <a:gd name="T35" fmla="*/ 214 h 306"/>
                <a:gd name="T36" fmla="*/ 242 w 304"/>
                <a:gd name="T37" fmla="*/ 243 h 306"/>
                <a:gd name="T38" fmla="*/ 213 w 304"/>
                <a:gd name="T39" fmla="*/ 265 h 306"/>
                <a:gd name="T40" fmla="*/ 178 w 304"/>
                <a:gd name="T41" fmla="*/ 277 h 306"/>
                <a:gd name="T42" fmla="*/ 152 w 304"/>
                <a:gd name="T43" fmla="*/ 0 h 306"/>
                <a:gd name="T44" fmla="*/ 107 w 304"/>
                <a:gd name="T45" fmla="*/ 7 h 306"/>
                <a:gd name="T46" fmla="*/ 67 w 304"/>
                <a:gd name="T47" fmla="*/ 26 h 306"/>
                <a:gd name="T48" fmla="*/ 34 w 304"/>
                <a:gd name="T49" fmla="*/ 56 h 306"/>
                <a:gd name="T50" fmla="*/ 11 w 304"/>
                <a:gd name="T51" fmla="*/ 94 h 306"/>
                <a:gd name="T52" fmla="*/ 1 w 304"/>
                <a:gd name="T53" fmla="*/ 138 h 306"/>
                <a:gd name="T54" fmla="*/ 3 w 304"/>
                <a:gd name="T55" fmla="*/ 184 h 306"/>
                <a:gd name="T56" fmla="*/ 18 w 304"/>
                <a:gd name="T57" fmla="*/ 226 h 306"/>
                <a:gd name="T58" fmla="*/ 45 w 304"/>
                <a:gd name="T59" fmla="*/ 261 h 306"/>
                <a:gd name="T60" fmla="*/ 79 w 304"/>
                <a:gd name="T61" fmla="*/ 288 h 306"/>
                <a:gd name="T62" fmla="*/ 121 w 304"/>
                <a:gd name="T63" fmla="*/ 303 h 306"/>
                <a:gd name="T64" fmla="*/ 168 w 304"/>
                <a:gd name="T65" fmla="*/ 305 h 306"/>
                <a:gd name="T66" fmla="*/ 211 w 304"/>
                <a:gd name="T67" fmla="*/ 293 h 306"/>
                <a:gd name="T68" fmla="*/ 250 w 304"/>
                <a:gd name="T69" fmla="*/ 271 h 306"/>
                <a:gd name="T70" fmla="*/ 279 w 304"/>
                <a:gd name="T71" fmla="*/ 238 h 306"/>
                <a:gd name="T72" fmla="*/ 298 w 304"/>
                <a:gd name="T73" fmla="*/ 199 h 306"/>
                <a:gd name="T74" fmla="*/ 304 w 304"/>
                <a:gd name="T75" fmla="*/ 153 h 306"/>
                <a:gd name="T76" fmla="*/ 298 w 304"/>
                <a:gd name="T77" fmla="*/ 107 h 306"/>
                <a:gd name="T78" fmla="*/ 279 w 304"/>
                <a:gd name="T79" fmla="*/ 68 h 306"/>
                <a:gd name="T80" fmla="*/ 250 w 304"/>
                <a:gd name="T81" fmla="*/ 36 h 306"/>
                <a:gd name="T82" fmla="*/ 211 w 304"/>
                <a:gd name="T83" fmla="*/ 12 h 306"/>
                <a:gd name="T84" fmla="*/ 168 w 304"/>
                <a:gd name="T85" fmla="*/ 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306">
                  <a:moveTo>
                    <a:pt x="152" y="280"/>
                  </a:moveTo>
                  <a:lnTo>
                    <a:pt x="139" y="279"/>
                  </a:lnTo>
                  <a:lnTo>
                    <a:pt x="126" y="277"/>
                  </a:lnTo>
                  <a:lnTo>
                    <a:pt x="114" y="275"/>
                  </a:lnTo>
                  <a:lnTo>
                    <a:pt x="103" y="271"/>
                  </a:lnTo>
                  <a:lnTo>
                    <a:pt x="92" y="265"/>
                  </a:lnTo>
                  <a:lnTo>
                    <a:pt x="81" y="259"/>
                  </a:lnTo>
                  <a:lnTo>
                    <a:pt x="71" y="251"/>
                  </a:lnTo>
                  <a:lnTo>
                    <a:pt x="62" y="243"/>
                  </a:lnTo>
                  <a:lnTo>
                    <a:pt x="54" y="234"/>
                  </a:lnTo>
                  <a:lnTo>
                    <a:pt x="47" y="225"/>
                  </a:lnTo>
                  <a:lnTo>
                    <a:pt x="40" y="214"/>
                  </a:lnTo>
                  <a:lnTo>
                    <a:pt x="35" y="203"/>
                  </a:lnTo>
                  <a:lnTo>
                    <a:pt x="31" y="191"/>
                  </a:lnTo>
                  <a:lnTo>
                    <a:pt x="27" y="178"/>
                  </a:lnTo>
                  <a:lnTo>
                    <a:pt x="25" y="165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5" y="103"/>
                  </a:lnTo>
                  <a:lnTo>
                    <a:pt x="40" y="92"/>
                  </a:lnTo>
                  <a:lnTo>
                    <a:pt x="47" y="82"/>
                  </a:lnTo>
                  <a:lnTo>
                    <a:pt x="54" y="72"/>
                  </a:lnTo>
                  <a:lnTo>
                    <a:pt x="62" y="62"/>
                  </a:lnTo>
                  <a:lnTo>
                    <a:pt x="71" y="55"/>
                  </a:lnTo>
                  <a:lnTo>
                    <a:pt x="81" y="47"/>
                  </a:lnTo>
                  <a:lnTo>
                    <a:pt x="92" y="41"/>
                  </a:lnTo>
                  <a:lnTo>
                    <a:pt x="103" y="36"/>
                  </a:lnTo>
                  <a:lnTo>
                    <a:pt x="114" y="31"/>
                  </a:lnTo>
                  <a:lnTo>
                    <a:pt x="126" y="28"/>
                  </a:lnTo>
                  <a:lnTo>
                    <a:pt x="139" y="26"/>
                  </a:lnTo>
                  <a:lnTo>
                    <a:pt x="152" y="26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0" y="31"/>
                  </a:lnTo>
                  <a:lnTo>
                    <a:pt x="201" y="36"/>
                  </a:lnTo>
                  <a:lnTo>
                    <a:pt x="213" y="41"/>
                  </a:lnTo>
                  <a:lnTo>
                    <a:pt x="223" y="47"/>
                  </a:lnTo>
                  <a:lnTo>
                    <a:pt x="232" y="55"/>
                  </a:lnTo>
                  <a:lnTo>
                    <a:pt x="242" y="62"/>
                  </a:lnTo>
                  <a:lnTo>
                    <a:pt x="251" y="72"/>
                  </a:lnTo>
                  <a:lnTo>
                    <a:pt x="257" y="82"/>
                  </a:lnTo>
                  <a:lnTo>
                    <a:pt x="264" y="92"/>
                  </a:lnTo>
                  <a:lnTo>
                    <a:pt x="269" y="103"/>
                  </a:lnTo>
                  <a:lnTo>
                    <a:pt x="273" y="115"/>
                  </a:lnTo>
                  <a:lnTo>
                    <a:pt x="277" y="127"/>
                  </a:lnTo>
                  <a:lnTo>
                    <a:pt x="279" y="140"/>
                  </a:lnTo>
                  <a:lnTo>
                    <a:pt x="280" y="153"/>
                  </a:lnTo>
                  <a:lnTo>
                    <a:pt x="279" y="165"/>
                  </a:lnTo>
                  <a:lnTo>
                    <a:pt x="277" y="178"/>
                  </a:lnTo>
                  <a:lnTo>
                    <a:pt x="273" y="191"/>
                  </a:lnTo>
                  <a:lnTo>
                    <a:pt x="269" y="203"/>
                  </a:lnTo>
                  <a:lnTo>
                    <a:pt x="264" y="214"/>
                  </a:lnTo>
                  <a:lnTo>
                    <a:pt x="257" y="225"/>
                  </a:lnTo>
                  <a:lnTo>
                    <a:pt x="251" y="234"/>
                  </a:lnTo>
                  <a:lnTo>
                    <a:pt x="242" y="243"/>
                  </a:lnTo>
                  <a:lnTo>
                    <a:pt x="232" y="251"/>
                  </a:lnTo>
                  <a:lnTo>
                    <a:pt x="223" y="259"/>
                  </a:lnTo>
                  <a:lnTo>
                    <a:pt x="213" y="265"/>
                  </a:lnTo>
                  <a:lnTo>
                    <a:pt x="201" y="271"/>
                  </a:lnTo>
                  <a:lnTo>
                    <a:pt x="190" y="275"/>
                  </a:lnTo>
                  <a:lnTo>
                    <a:pt x="178" y="277"/>
                  </a:lnTo>
                  <a:lnTo>
                    <a:pt x="165" y="279"/>
                  </a:lnTo>
                  <a:lnTo>
                    <a:pt x="152" y="280"/>
                  </a:lnTo>
                  <a:close/>
                  <a:moveTo>
                    <a:pt x="152" y="0"/>
                  </a:moveTo>
                  <a:lnTo>
                    <a:pt x="137" y="1"/>
                  </a:lnTo>
                  <a:lnTo>
                    <a:pt x="121" y="3"/>
                  </a:lnTo>
                  <a:lnTo>
                    <a:pt x="107" y="7"/>
                  </a:lnTo>
                  <a:lnTo>
                    <a:pt x="93" y="12"/>
                  </a:lnTo>
                  <a:lnTo>
                    <a:pt x="79" y="18"/>
                  </a:lnTo>
                  <a:lnTo>
                    <a:pt x="67" y="26"/>
                  </a:lnTo>
                  <a:lnTo>
                    <a:pt x="55" y="36"/>
                  </a:lnTo>
                  <a:lnTo>
                    <a:pt x="45" y="45"/>
                  </a:lnTo>
                  <a:lnTo>
                    <a:pt x="34" y="56"/>
                  </a:lnTo>
                  <a:lnTo>
                    <a:pt x="25" y="68"/>
                  </a:lnTo>
                  <a:lnTo>
                    <a:pt x="18" y="81"/>
                  </a:lnTo>
                  <a:lnTo>
                    <a:pt x="11" y="94"/>
                  </a:lnTo>
                  <a:lnTo>
                    <a:pt x="6" y="107"/>
                  </a:lnTo>
                  <a:lnTo>
                    <a:pt x="3" y="123"/>
                  </a:lnTo>
                  <a:lnTo>
                    <a:pt x="1" y="138"/>
                  </a:lnTo>
                  <a:lnTo>
                    <a:pt x="0" y="153"/>
                  </a:lnTo>
                  <a:lnTo>
                    <a:pt x="1" y="169"/>
                  </a:lnTo>
                  <a:lnTo>
                    <a:pt x="3" y="184"/>
                  </a:lnTo>
                  <a:lnTo>
                    <a:pt x="6" y="199"/>
                  </a:lnTo>
                  <a:lnTo>
                    <a:pt x="11" y="213"/>
                  </a:lnTo>
                  <a:lnTo>
                    <a:pt x="18" y="226"/>
                  </a:lnTo>
                  <a:lnTo>
                    <a:pt x="25" y="238"/>
                  </a:lnTo>
                  <a:lnTo>
                    <a:pt x="34" y="250"/>
                  </a:lnTo>
                  <a:lnTo>
                    <a:pt x="45" y="261"/>
                  </a:lnTo>
                  <a:lnTo>
                    <a:pt x="55" y="271"/>
                  </a:lnTo>
                  <a:lnTo>
                    <a:pt x="67" y="279"/>
                  </a:lnTo>
                  <a:lnTo>
                    <a:pt x="79" y="288"/>
                  </a:lnTo>
                  <a:lnTo>
                    <a:pt x="93" y="293"/>
                  </a:lnTo>
                  <a:lnTo>
                    <a:pt x="107" y="299"/>
                  </a:lnTo>
                  <a:lnTo>
                    <a:pt x="121" y="303"/>
                  </a:lnTo>
                  <a:lnTo>
                    <a:pt x="137" y="305"/>
                  </a:lnTo>
                  <a:lnTo>
                    <a:pt x="152" y="306"/>
                  </a:lnTo>
                  <a:lnTo>
                    <a:pt x="168" y="305"/>
                  </a:lnTo>
                  <a:lnTo>
                    <a:pt x="183" y="303"/>
                  </a:lnTo>
                  <a:lnTo>
                    <a:pt x="197" y="299"/>
                  </a:lnTo>
                  <a:lnTo>
                    <a:pt x="211" y="293"/>
                  </a:lnTo>
                  <a:lnTo>
                    <a:pt x="225" y="288"/>
                  </a:lnTo>
                  <a:lnTo>
                    <a:pt x="238" y="279"/>
                  </a:lnTo>
                  <a:lnTo>
                    <a:pt x="250" y="271"/>
                  </a:lnTo>
                  <a:lnTo>
                    <a:pt x="260" y="261"/>
                  </a:lnTo>
                  <a:lnTo>
                    <a:pt x="270" y="250"/>
                  </a:lnTo>
                  <a:lnTo>
                    <a:pt x="279" y="238"/>
                  </a:lnTo>
                  <a:lnTo>
                    <a:pt x="286" y="226"/>
                  </a:lnTo>
                  <a:lnTo>
                    <a:pt x="293" y="213"/>
                  </a:lnTo>
                  <a:lnTo>
                    <a:pt x="298" y="199"/>
                  </a:lnTo>
                  <a:lnTo>
                    <a:pt x="302" y="184"/>
                  </a:lnTo>
                  <a:lnTo>
                    <a:pt x="304" y="169"/>
                  </a:lnTo>
                  <a:lnTo>
                    <a:pt x="304" y="153"/>
                  </a:lnTo>
                  <a:lnTo>
                    <a:pt x="304" y="138"/>
                  </a:lnTo>
                  <a:lnTo>
                    <a:pt x="302" y="123"/>
                  </a:lnTo>
                  <a:lnTo>
                    <a:pt x="298" y="107"/>
                  </a:lnTo>
                  <a:lnTo>
                    <a:pt x="293" y="94"/>
                  </a:lnTo>
                  <a:lnTo>
                    <a:pt x="286" y="81"/>
                  </a:lnTo>
                  <a:lnTo>
                    <a:pt x="279" y="68"/>
                  </a:lnTo>
                  <a:lnTo>
                    <a:pt x="270" y="56"/>
                  </a:lnTo>
                  <a:lnTo>
                    <a:pt x="260" y="45"/>
                  </a:lnTo>
                  <a:lnTo>
                    <a:pt x="250" y="36"/>
                  </a:lnTo>
                  <a:lnTo>
                    <a:pt x="238" y="26"/>
                  </a:lnTo>
                  <a:lnTo>
                    <a:pt x="225" y="18"/>
                  </a:lnTo>
                  <a:lnTo>
                    <a:pt x="211" y="12"/>
                  </a:lnTo>
                  <a:lnTo>
                    <a:pt x="197" y="7"/>
                  </a:lnTo>
                  <a:lnTo>
                    <a:pt x="183" y="3"/>
                  </a:lnTo>
                  <a:lnTo>
                    <a:pt x="168" y="1"/>
                  </a:lnTo>
                  <a:lnTo>
                    <a:pt x="1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tillium Web" panose="00000500000000000000" pitchFamily="2" charset="0"/>
              </a:endParaRP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54A19AB2-5484-4043-AE64-03349C20833D}"/>
              </a:ext>
            </a:extLst>
          </p:cNvPr>
          <p:cNvSpPr/>
          <p:nvPr/>
        </p:nvSpPr>
        <p:spPr>
          <a:xfrm flipV="1">
            <a:off x="4694339" y="2517154"/>
            <a:ext cx="2803323" cy="2803323"/>
          </a:xfrm>
          <a:prstGeom prst="arc">
            <a:avLst>
              <a:gd name="adj1" fmla="val 21590652"/>
              <a:gd name="adj2" fmla="val 5346351"/>
            </a:avLst>
          </a:prstGeom>
          <a:ln>
            <a:solidFill>
              <a:schemeClr val="bg1">
                <a:lumMod val="8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AF3BC-021A-41FB-B528-BB9B17647C63}"/>
              </a:ext>
            </a:extLst>
          </p:cNvPr>
          <p:cNvSpPr/>
          <p:nvPr/>
        </p:nvSpPr>
        <p:spPr>
          <a:xfrm>
            <a:off x="4953002" y="2775816"/>
            <a:ext cx="2285998" cy="2285998"/>
          </a:xfrm>
          <a:prstGeom prst="ellipse">
            <a:avLst/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AAEE89-BC71-4E8D-A54E-A76CE2198E91}"/>
              </a:ext>
            </a:extLst>
          </p:cNvPr>
          <p:cNvSpPr/>
          <p:nvPr/>
        </p:nvSpPr>
        <p:spPr>
          <a:xfrm>
            <a:off x="5147069" y="2969884"/>
            <a:ext cx="1897862" cy="189786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tillium Web" panose="00000500000000000000" pitchFamily="2" charset="0"/>
              </a:rPr>
              <a:t>HYBRID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AF2288-E4B3-477D-A2CA-2A727457E1BE}"/>
              </a:ext>
            </a:extLst>
          </p:cNvPr>
          <p:cNvSpPr/>
          <p:nvPr/>
        </p:nvSpPr>
        <p:spPr>
          <a:xfrm flipH="1">
            <a:off x="4694339" y="2517154"/>
            <a:ext cx="2803323" cy="2803323"/>
          </a:xfrm>
          <a:prstGeom prst="arc">
            <a:avLst>
              <a:gd name="adj1" fmla="val 21590652"/>
              <a:gd name="adj2" fmla="val 5530382"/>
            </a:avLst>
          </a:prstGeom>
          <a:ln>
            <a:solidFill>
              <a:schemeClr val="bg1">
                <a:lumMod val="8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E56625-9D50-4322-AD15-17D90F9D3E1A}"/>
              </a:ext>
            </a:extLst>
          </p:cNvPr>
          <p:cNvSpPr txBox="1"/>
          <p:nvPr/>
        </p:nvSpPr>
        <p:spPr>
          <a:xfrm>
            <a:off x="2880592" y="5510945"/>
            <a:ext cx="300438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tillium Web" panose="00000500000000000000" pitchFamily="2" charset="0"/>
              </a:rPr>
              <a:t>Blockchain Infrastructure </a:t>
            </a:r>
          </a:p>
          <a:p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Hosting Blockchain Nodes/ Exchanges over 3SoC servers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01FEBC7-D98D-49D1-9C88-8B7C13F028B5}"/>
              </a:ext>
            </a:extLst>
          </p:cNvPr>
          <p:cNvSpPr/>
          <p:nvPr/>
        </p:nvSpPr>
        <p:spPr>
          <a:xfrm>
            <a:off x="1653727" y="3247438"/>
            <a:ext cx="1353936" cy="13539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tillium Web" panose="00000500000000000000" pitchFamily="2" charset="0"/>
              </a:rPr>
              <a:t>B2B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233E70-DC71-DB49-BD53-2F36B9A15181}"/>
              </a:ext>
            </a:extLst>
          </p:cNvPr>
          <p:cNvSpPr/>
          <p:nvPr/>
        </p:nvSpPr>
        <p:spPr>
          <a:xfrm>
            <a:off x="9135627" y="3242673"/>
            <a:ext cx="1353936" cy="13539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tillium Web" panose="00000500000000000000" pitchFamily="2" charset="0"/>
              </a:rPr>
              <a:t>B2C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EC4A3E-11CC-CC40-9872-51B5302EA9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34237" y="2857178"/>
            <a:ext cx="548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4996AF6-42C7-CA47-B10A-AC3E08BA9539}"/>
              </a:ext>
            </a:extLst>
          </p:cNvPr>
          <p:cNvSpPr/>
          <p:nvPr/>
        </p:nvSpPr>
        <p:spPr>
          <a:xfrm>
            <a:off x="9760787" y="2517728"/>
            <a:ext cx="89173" cy="8917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>
            <a:outerShdw blurRad="444500" dist="88900" dir="16200000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C54CF0-4909-314B-B3FE-2217DEEA78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2811" y="2866698"/>
            <a:ext cx="548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86EF34F-ED76-EB4F-868B-490704097FFE}"/>
              </a:ext>
            </a:extLst>
          </p:cNvPr>
          <p:cNvSpPr/>
          <p:nvPr/>
        </p:nvSpPr>
        <p:spPr>
          <a:xfrm>
            <a:off x="2269361" y="2527248"/>
            <a:ext cx="89173" cy="8917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  <a:effectLst>
            <a:outerShdw blurRad="444500" dist="88900" dir="16200000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tillium Web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E1B8D2-97C6-8943-BFD0-37D52CB4E752}"/>
              </a:ext>
            </a:extLst>
          </p:cNvPr>
          <p:cNvSpPr txBox="1"/>
          <p:nvPr/>
        </p:nvSpPr>
        <p:spPr>
          <a:xfrm>
            <a:off x="2925578" y="1737278"/>
            <a:ext cx="3302186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tillium Web" panose="00000500000000000000" pitchFamily="2" charset="0"/>
              </a:rPr>
              <a:t>3SoC Server Deployment</a:t>
            </a:r>
          </a:p>
          <a:p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B2B Associations with Blockchain Protocols</a:t>
            </a:r>
            <a:b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&amp; Crypto Exchanges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6CD445-8D67-874D-B105-C2C4F601C93A}"/>
              </a:ext>
            </a:extLst>
          </p:cNvPr>
          <p:cNvSpPr txBox="1"/>
          <p:nvPr/>
        </p:nvSpPr>
        <p:spPr>
          <a:xfrm>
            <a:off x="6339658" y="1721044"/>
            <a:ext cx="314355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i="1" dirty="0">
                <a:solidFill>
                  <a:schemeClr val="bg1"/>
                </a:solidFill>
                <a:latin typeface="Titillium Web" panose="00000500000000000000" pitchFamily="2" charset="0"/>
              </a:rPr>
              <a:t>QLT /3SoC Client Device</a:t>
            </a:r>
            <a:br>
              <a:rPr lang="en-US" sz="2000" b="1" i="1" dirty="0">
                <a:solidFill>
                  <a:schemeClr val="bg1"/>
                </a:solidFill>
                <a:latin typeface="Titillium Web" panose="000005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Hardware wallet sales to crypto users</a:t>
            </a:r>
            <a:b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QLT ICO Campaign to boost the economy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DEA74A-C7DA-2C43-A4C5-A01172B10BFF}"/>
              </a:ext>
            </a:extLst>
          </p:cNvPr>
          <p:cNvSpPr txBox="1"/>
          <p:nvPr/>
        </p:nvSpPr>
        <p:spPr>
          <a:xfrm>
            <a:off x="6561373" y="5358562"/>
            <a:ext cx="2936701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2000" b="1" i="1" dirty="0">
                <a:solidFill>
                  <a:schemeClr val="bg1"/>
                </a:solidFill>
                <a:latin typeface="Titillium Web" panose="00000500000000000000" pitchFamily="2" charset="0"/>
              </a:rPr>
              <a:t>Crypto Community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Pre-orders via crowdfunding campaign</a:t>
            </a:r>
            <a:b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</a:rPr>
              <a:t>QLT Token sales to build community</a:t>
            </a:r>
            <a:endParaRPr lang="id-ID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4098" name="Picture 2" descr="Based, crowdfunding, donation icon - Download on Iconfinder">
            <a:extLst>
              <a:ext uri="{FF2B5EF4-FFF2-40B4-BE49-F238E27FC236}">
                <a16:creationId xmlns:a16="http://schemas.microsoft.com/office/drawing/2014/main" id="{7D7057E9-E995-F44B-91A4-DB5A42D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41" y="1878230"/>
            <a:ext cx="574776" cy="5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O Reseller Program -">
            <a:extLst>
              <a:ext uri="{FF2B5EF4-FFF2-40B4-BE49-F238E27FC236}">
                <a16:creationId xmlns:a16="http://schemas.microsoft.com/office/drawing/2014/main" id="{6F7A205F-A00D-BD40-A4A7-9722C288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76" y="1621187"/>
            <a:ext cx="839962" cy="8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sktop Free Icon of Free Flat Business Icons">
            <a:extLst>
              <a:ext uri="{FF2B5EF4-FFF2-40B4-BE49-F238E27FC236}">
                <a16:creationId xmlns:a16="http://schemas.microsoft.com/office/drawing/2014/main" id="{9BC8C38E-A56F-E545-8956-CF9D3324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82" y="5416609"/>
            <a:ext cx="742892" cy="7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Warwick Books 📚 on Twitter: &amp;quot;We are still doing mystery book bundles,  taking orders and now have some EXCITING titles for pre order...… &amp;quot;">
            <a:extLst>
              <a:ext uri="{FF2B5EF4-FFF2-40B4-BE49-F238E27FC236}">
                <a16:creationId xmlns:a16="http://schemas.microsoft.com/office/drawing/2014/main" id="{62B0E9D7-25D7-704B-BE4C-20E4B793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96" y="5382708"/>
            <a:ext cx="642236" cy="6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422C8C7-F607-2F44-8275-11F6FA68764F}"/>
              </a:ext>
            </a:extLst>
          </p:cNvPr>
          <p:cNvSpPr/>
          <p:nvPr/>
        </p:nvSpPr>
        <p:spPr>
          <a:xfrm>
            <a:off x="142454" y="69811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F830FAA8-D1BC-4946-9B80-D996B4F332FE}"/>
              </a:ext>
            </a:extLst>
          </p:cNvPr>
          <p:cNvSpPr txBox="1">
            <a:spLocks/>
          </p:cNvSpPr>
          <p:nvPr/>
        </p:nvSpPr>
        <p:spPr>
          <a:xfrm>
            <a:off x="756082" y="29586"/>
            <a:ext cx="4503161" cy="8660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3600" dirty="0">
                <a:latin typeface="Titillium Web" panose="00000500000000000000" pitchFamily="2" charset="0"/>
              </a:rPr>
              <a:t>Business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E90D4-DAF9-7272-C922-5A8DC4FEEEF6}"/>
              </a:ext>
            </a:extLst>
          </p:cNvPr>
          <p:cNvCxnSpPr/>
          <p:nvPr/>
        </p:nvCxnSpPr>
        <p:spPr>
          <a:xfrm>
            <a:off x="2302362" y="4716453"/>
            <a:ext cx="0" cy="7001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818D51-3BF6-919C-6498-3BE14B1BEE28}"/>
              </a:ext>
            </a:extLst>
          </p:cNvPr>
          <p:cNvCxnSpPr/>
          <p:nvPr/>
        </p:nvCxnSpPr>
        <p:spPr>
          <a:xfrm>
            <a:off x="9830173" y="4682552"/>
            <a:ext cx="0" cy="7001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31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1;p7">
            <a:extLst>
              <a:ext uri="{FF2B5EF4-FFF2-40B4-BE49-F238E27FC236}">
                <a16:creationId xmlns:a16="http://schemas.microsoft.com/office/drawing/2014/main" id="{E0F1012D-E952-2FB1-7702-D4A0881EFA3F}"/>
              </a:ext>
            </a:extLst>
          </p:cNvPr>
          <p:cNvSpPr/>
          <p:nvPr/>
        </p:nvSpPr>
        <p:spPr>
          <a:xfrm>
            <a:off x="-8107" y="-114677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231;p7">
            <a:extLst>
              <a:ext uri="{FF2B5EF4-FFF2-40B4-BE49-F238E27FC236}">
                <a16:creationId xmlns:a16="http://schemas.microsoft.com/office/drawing/2014/main" id="{33D94366-2EE5-D22A-A4AF-395A4453EC38}"/>
              </a:ext>
            </a:extLst>
          </p:cNvPr>
          <p:cNvSpPr/>
          <p:nvPr/>
        </p:nvSpPr>
        <p:spPr>
          <a:xfrm>
            <a:off x="2073" y="-107428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B8192ED-45F3-49C4-AE2A-A9508C18D36A}"/>
              </a:ext>
            </a:extLst>
          </p:cNvPr>
          <p:cNvSpPr/>
          <p:nvPr/>
        </p:nvSpPr>
        <p:spPr>
          <a:xfrm rot="5400000" flipH="1">
            <a:off x="334475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tillium Web" panose="00000500000000000000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22C8C7-F607-2F44-8275-11F6FA68764F}"/>
              </a:ext>
            </a:extLst>
          </p:cNvPr>
          <p:cNvSpPr/>
          <p:nvPr/>
        </p:nvSpPr>
        <p:spPr>
          <a:xfrm>
            <a:off x="142454" y="69811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F830FAA8-D1BC-4946-9B80-D996B4F332FE}"/>
              </a:ext>
            </a:extLst>
          </p:cNvPr>
          <p:cNvSpPr txBox="1">
            <a:spLocks/>
          </p:cNvSpPr>
          <p:nvPr/>
        </p:nvSpPr>
        <p:spPr>
          <a:xfrm>
            <a:off x="756082" y="29586"/>
            <a:ext cx="4503161" cy="8660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3600" dirty="0">
                <a:latin typeface="Titillium Web" panose="00000500000000000000" pitchFamily="2" charset="0"/>
              </a:rPr>
              <a:t>Business Strategy</a:t>
            </a:r>
          </a:p>
        </p:txBody>
      </p:sp>
      <p:pic>
        <p:nvPicPr>
          <p:cNvPr id="4" name="Google Shape;9940;p13">
            <a:extLst>
              <a:ext uri="{FF2B5EF4-FFF2-40B4-BE49-F238E27FC236}">
                <a16:creationId xmlns:a16="http://schemas.microsoft.com/office/drawing/2014/main" id="{7E0D7B64-E422-F7D7-2F1B-7A3FEB1115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74105">
            <a:off x="3103236" y="1049387"/>
            <a:ext cx="5126671" cy="44554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41;p13">
            <a:extLst>
              <a:ext uri="{FF2B5EF4-FFF2-40B4-BE49-F238E27FC236}">
                <a16:creationId xmlns:a16="http://schemas.microsoft.com/office/drawing/2014/main" id="{33C85B21-56F7-99B0-58F3-5DC05F488B3E}"/>
              </a:ext>
            </a:extLst>
          </p:cNvPr>
          <p:cNvSpPr txBox="1"/>
          <p:nvPr/>
        </p:nvSpPr>
        <p:spPr>
          <a:xfrm>
            <a:off x="1416619" y="5442668"/>
            <a:ext cx="3346800" cy="11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17" rIns="0" bIns="0" anchor="t" anchorCtr="0">
            <a:spAutoFit/>
          </a:bodyPr>
          <a:lstStyle/>
          <a:p>
            <a:pPr>
              <a:buSzPts val="3200"/>
            </a:pPr>
            <a:r>
              <a:rPr lang="en-US" sz="2133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Crowdfunding campaign on </a:t>
            </a:r>
            <a:r>
              <a:rPr lang="en-US" sz="2133" dirty="0" err="1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Kickstarters</a:t>
            </a:r>
            <a:r>
              <a:rPr lang="en-US" sz="2133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to gather support from early adopters</a:t>
            </a:r>
            <a:endParaRPr sz="2133" dirty="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8" name="Google Shape;9942;p13">
            <a:extLst>
              <a:ext uri="{FF2B5EF4-FFF2-40B4-BE49-F238E27FC236}">
                <a16:creationId xmlns:a16="http://schemas.microsoft.com/office/drawing/2014/main" id="{CD67B90C-D9DD-06D3-C497-2785F7448C3B}"/>
              </a:ext>
            </a:extLst>
          </p:cNvPr>
          <p:cNvSpPr/>
          <p:nvPr/>
        </p:nvSpPr>
        <p:spPr>
          <a:xfrm>
            <a:off x="899252" y="4905609"/>
            <a:ext cx="3628545" cy="5166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600000" scaled="0"/>
          </a:gradFill>
          <a:ln>
            <a:noFill/>
          </a:ln>
          <a:effectLst>
            <a:outerShdw blurRad="508000" dist="381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70550" tIns="30467" rIns="60950" bIns="30467" anchor="ctr" anchorCtr="0">
            <a:noAutofit/>
          </a:bodyPr>
          <a:lstStyle/>
          <a:p>
            <a:pPr>
              <a:buSzPts val="4050"/>
            </a:pPr>
            <a:r>
              <a:rPr lang="en-US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Market Entry</a:t>
            </a:r>
            <a:endParaRPr sz="2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Google Shape;9943;p13">
            <a:extLst>
              <a:ext uri="{FF2B5EF4-FFF2-40B4-BE49-F238E27FC236}">
                <a16:creationId xmlns:a16="http://schemas.microsoft.com/office/drawing/2014/main" id="{01001DDF-A7CA-2B37-D985-B214150971FC}"/>
              </a:ext>
            </a:extLst>
          </p:cNvPr>
          <p:cNvSpPr/>
          <p:nvPr/>
        </p:nvSpPr>
        <p:spPr>
          <a:xfrm>
            <a:off x="7412806" y="859080"/>
            <a:ext cx="4238600" cy="513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600000" scaled="0"/>
          </a:gradFill>
          <a:ln>
            <a:noFill/>
          </a:ln>
          <a:effectLst>
            <a:outerShdw blurRad="508000" dist="381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70550" tIns="30467" rIns="60950" bIns="30467" anchor="ctr" anchorCtr="0">
            <a:noAutofit/>
          </a:bodyPr>
          <a:lstStyle/>
          <a:p>
            <a:pPr>
              <a:buSzPts val="4050"/>
            </a:pPr>
            <a:r>
              <a:rPr lang="en-US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Growth Strategy</a:t>
            </a:r>
            <a:endParaRPr sz="2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" name="Google Shape;9944;p13">
            <a:extLst>
              <a:ext uri="{FF2B5EF4-FFF2-40B4-BE49-F238E27FC236}">
                <a16:creationId xmlns:a16="http://schemas.microsoft.com/office/drawing/2014/main" id="{480E7E09-B764-0D96-9768-809C529DB115}"/>
              </a:ext>
            </a:extLst>
          </p:cNvPr>
          <p:cNvSpPr/>
          <p:nvPr/>
        </p:nvSpPr>
        <p:spPr>
          <a:xfrm>
            <a:off x="7022425" y="4171353"/>
            <a:ext cx="4063600" cy="516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spcFirstLastPara="1" wrap="square" lIns="670550" tIns="30467" rIns="60950" bIns="30467" anchor="ctr" anchorCtr="0">
            <a:noAutofit/>
          </a:bodyPr>
          <a:lstStyle/>
          <a:p>
            <a:pPr algn="ctr">
              <a:buSzPts val="4050"/>
            </a:pPr>
            <a:r>
              <a:rPr lang="en-US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Acquisition</a:t>
            </a:r>
            <a:endParaRPr sz="2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Google Shape;9945;p13">
            <a:extLst>
              <a:ext uri="{FF2B5EF4-FFF2-40B4-BE49-F238E27FC236}">
                <a16:creationId xmlns:a16="http://schemas.microsoft.com/office/drawing/2014/main" id="{080088F9-6909-EB16-E2B2-06BDE1474AF4}"/>
              </a:ext>
            </a:extLst>
          </p:cNvPr>
          <p:cNvSpPr txBox="1"/>
          <p:nvPr/>
        </p:nvSpPr>
        <p:spPr>
          <a:xfrm>
            <a:off x="7782718" y="4707203"/>
            <a:ext cx="2950200" cy="9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17" rIns="0" bIns="0" anchor="t" anchorCtr="0">
            <a:spAutoFit/>
          </a:bodyPr>
          <a:lstStyle/>
          <a:p>
            <a:pPr>
              <a:buSzPts val="3200"/>
            </a:pPr>
            <a:r>
              <a:rPr lang="en-US" sz="2133" dirty="0">
                <a:solidFill>
                  <a:schemeClr val="bg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QLT ICO campaign to build DeFi community </a:t>
            </a:r>
            <a:endParaRPr sz="2133" dirty="0">
              <a:solidFill>
                <a:schemeClr val="bg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>
              <a:buSzPts val="1400"/>
            </a:pPr>
            <a:endParaRPr sz="933" dirty="0">
              <a:solidFill>
                <a:schemeClr val="bg1"/>
              </a:solidFill>
            </a:endParaRPr>
          </a:p>
        </p:txBody>
      </p:sp>
      <p:sp>
        <p:nvSpPr>
          <p:cNvPr id="12" name="Google Shape;9946;p13">
            <a:extLst>
              <a:ext uri="{FF2B5EF4-FFF2-40B4-BE49-F238E27FC236}">
                <a16:creationId xmlns:a16="http://schemas.microsoft.com/office/drawing/2014/main" id="{479B8028-4CB3-0A42-6FAB-C7B1F8F371E5}"/>
              </a:ext>
            </a:extLst>
          </p:cNvPr>
          <p:cNvSpPr/>
          <p:nvPr/>
        </p:nvSpPr>
        <p:spPr>
          <a:xfrm>
            <a:off x="899255" y="4862458"/>
            <a:ext cx="638400" cy="603000"/>
          </a:xfrm>
          <a:prstGeom prst="ellipse">
            <a:avLst/>
          </a:prstGeom>
          <a:gradFill>
            <a:gsLst>
              <a:gs pos="0">
                <a:srgbClr val="8DD9C8"/>
              </a:gs>
              <a:gs pos="100000">
                <a:srgbClr val="40A38C"/>
              </a:gs>
            </a:gsLst>
            <a:lin ang="5400012" scaled="0"/>
          </a:gradFill>
          <a:ln>
            <a:noFill/>
          </a:ln>
          <a:effectLst>
            <a:outerShdw blurRad="381000" dist="254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01</a:t>
            </a:r>
            <a:endParaRPr sz="2133" b="1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" name="Google Shape;9947;p13">
            <a:extLst>
              <a:ext uri="{FF2B5EF4-FFF2-40B4-BE49-F238E27FC236}">
                <a16:creationId xmlns:a16="http://schemas.microsoft.com/office/drawing/2014/main" id="{2DAB7AEC-3AA1-3E5F-EDDF-C1F22CD02904}"/>
              </a:ext>
            </a:extLst>
          </p:cNvPr>
          <p:cNvSpPr/>
          <p:nvPr/>
        </p:nvSpPr>
        <p:spPr>
          <a:xfrm>
            <a:off x="7022425" y="4128161"/>
            <a:ext cx="638400" cy="603000"/>
          </a:xfrm>
          <a:prstGeom prst="ellipse">
            <a:avLst/>
          </a:prstGeom>
          <a:gradFill>
            <a:gsLst>
              <a:gs pos="0">
                <a:srgbClr val="8DD9C8"/>
              </a:gs>
              <a:gs pos="100000">
                <a:srgbClr val="40A38C"/>
              </a:gs>
            </a:gsLst>
            <a:lin ang="5400012" scaled="0"/>
          </a:gradFill>
          <a:ln>
            <a:noFill/>
          </a:ln>
          <a:effectLst>
            <a:outerShdw blurRad="381000" dist="254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02</a:t>
            </a:r>
            <a:endParaRPr sz="2133" b="1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4" name="Google Shape;9948;p13">
            <a:extLst>
              <a:ext uri="{FF2B5EF4-FFF2-40B4-BE49-F238E27FC236}">
                <a16:creationId xmlns:a16="http://schemas.microsoft.com/office/drawing/2014/main" id="{BCE4D749-0ED8-00CB-840D-064CFA765413}"/>
              </a:ext>
            </a:extLst>
          </p:cNvPr>
          <p:cNvSpPr/>
          <p:nvPr/>
        </p:nvSpPr>
        <p:spPr>
          <a:xfrm>
            <a:off x="7382659" y="801463"/>
            <a:ext cx="638400" cy="603000"/>
          </a:xfrm>
          <a:prstGeom prst="ellipse">
            <a:avLst/>
          </a:prstGeom>
          <a:gradFill>
            <a:gsLst>
              <a:gs pos="0">
                <a:srgbClr val="8DD9C8"/>
              </a:gs>
              <a:gs pos="100000">
                <a:srgbClr val="40A38C"/>
              </a:gs>
            </a:gsLst>
            <a:lin ang="5400012" scaled="0"/>
          </a:gradFill>
          <a:ln>
            <a:noFill/>
          </a:ln>
          <a:effectLst>
            <a:outerShdw blurRad="381000" dist="254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03</a:t>
            </a:r>
            <a:endParaRPr sz="2133" b="1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" name="Google Shape;9949;p13">
            <a:extLst>
              <a:ext uri="{FF2B5EF4-FFF2-40B4-BE49-F238E27FC236}">
                <a16:creationId xmlns:a16="http://schemas.microsoft.com/office/drawing/2014/main" id="{F1E6F0BB-DF4C-73D5-D796-D37D47081C7D}"/>
              </a:ext>
            </a:extLst>
          </p:cNvPr>
          <p:cNvSpPr txBox="1"/>
          <p:nvPr/>
        </p:nvSpPr>
        <p:spPr>
          <a:xfrm>
            <a:off x="7986343" y="1480522"/>
            <a:ext cx="3346800" cy="170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SzPts val="3200"/>
            </a:pPr>
            <a:r>
              <a:rPr lang="en-US" sz="2133" dirty="0">
                <a:solidFill>
                  <a:schemeClr val="bg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Direct B2C sales to the DeFi community members &amp; B2B associations with DeFi companies &amp; crypto exchanges</a:t>
            </a:r>
            <a:endParaRPr sz="2133" dirty="0">
              <a:solidFill>
                <a:schemeClr val="bg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705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Guide to Strategic Management For Competitive Advantage - Welp  Magazine">
            <a:extLst>
              <a:ext uri="{FF2B5EF4-FFF2-40B4-BE49-F238E27FC236}">
                <a16:creationId xmlns:a16="http://schemas.microsoft.com/office/drawing/2014/main" id="{EB6296A5-4878-5D17-D3C1-3EB7A33F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98836" cy="69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1;p7">
            <a:extLst>
              <a:ext uri="{FF2B5EF4-FFF2-40B4-BE49-F238E27FC236}">
                <a16:creationId xmlns:a16="http://schemas.microsoft.com/office/drawing/2014/main" id="{F45DA602-B7B2-7532-2B12-9D1B0EAD84F9}"/>
              </a:ext>
            </a:extLst>
          </p:cNvPr>
          <p:cNvSpPr/>
          <p:nvPr/>
        </p:nvSpPr>
        <p:spPr>
          <a:xfrm>
            <a:off x="21834" y="-17645"/>
            <a:ext cx="12192000" cy="6901863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DBA4D6E5-7FB3-4823-9795-24138EBAB298}"/>
              </a:ext>
            </a:extLst>
          </p:cNvPr>
          <p:cNvSpPr/>
          <p:nvPr/>
        </p:nvSpPr>
        <p:spPr>
          <a:xfrm>
            <a:off x="2834731" y="4765682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808D98D-A6B7-4F3A-BBBC-9313F2F1325A}"/>
              </a:ext>
            </a:extLst>
          </p:cNvPr>
          <p:cNvSpPr/>
          <p:nvPr/>
        </p:nvSpPr>
        <p:spPr>
          <a:xfrm>
            <a:off x="3530664" y="3480601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724E867-7B4B-408D-B28A-97C50608BCE4}"/>
              </a:ext>
            </a:extLst>
          </p:cNvPr>
          <p:cNvSpPr/>
          <p:nvPr/>
        </p:nvSpPr>
        <p:spPr>
          <a:xfrm>
            <a:off x="4157770" y="2225017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2B4E927-4DF9-4090-91FC-D84DB5C060CB}"/>
              </a:ext>
            </a:extLst>
          </p:cNvPr>
          <p:cNvSpPr/>
          <p:nvPr/>
        </p:nvSpPr>
        <p:spPr>
          <a:xfrm>
            <a:off x="4765214" y="1038257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6BBCA7-4811-43D7-B0B5-78A80EFE38DB}"/>
              </a:ext>
            </a:extLst>
          </p:cNvPr>
          <p:cNvGrpSpPr/>
          <p:nvPr/>
        </p:nvGrpSpPr>
        <p:grpSpPr>
          <a:xfrm>
            <a:off x="6179354" y="796013"/>
            <a:ext cx="5750375" cy="815256"/>
            <a:chOff x="1152974" y="757723"/>
            <a:chExt cx="5573888" cy="8152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0091BA-973F-4F85-A28D-481102EB33B8}"/>
                </a:ext>
              </a:extLst>
            </p:cNvPr>
            <p:cNvSpPr txBox="1"/>
            <p:nvPr/>
          </p:nvSpPr>
          <p:spPr>
            <a:xfrm>
              <a:off x="1152976" y="757723"/>
              <a:ext cx="428384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Encryption-Agnostic Cybersecurity Solution</a:t>
              </a:r>
              <a:endParaRPr lang="id-ID" sz="2000" b="1" i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11BB6-2B41-4B10-BB57-54B8DFF355AA}"/>
                </a:ext>
              </a:extLst>
            </p:cNvPr>
            <p:cNvSpPr txBox="1"/>
            <p:nvPr/>
          </p:nvSpPr>
          <p:spPr>
            <a:xfrm>
              <a:off x="1152974" y="1142092"/>
              <a:ext cx="5573888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All the potential PQC solutions claiming Q-Day security have so far failed. Even if any succeeds PQC is resource-intensive and very expensive</a:t>
              </a:r>
              <a:endParaRPr lang="id-ID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E1E76-00B5-448C-8C59-8E8F25FC360D}"/>
              </a:ext>
            </a:extLst>
          </p:cNvPr>
          <p:cNvGrpSpPr/>
          <p:nvPr/>
        </p:nvGrpSpPr>
        <p:grpSpPr>
          <a:xfrm>
            <a:off x="5610402" y="2040106"/>
            <a:ext cx="5717208" cy="809007"/>
            <a:chOff x="1152974" y="757723"/>
            <a:chExt cx="5548405" cy="7459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B789FC-A019-409F-BB8F-A8BC4380A61F}"/>
                </a:ext>
              </a:extLst>
            </p:cNvPr>
            <p:cNvSpPr txBox="1"/>
            <p:nvPr/>
          </p:nvSpPr>
          <p:spPr>
            <a:xfrm>
              <a:off x="1152976" y="757723"/>
              <a:ext cx="314090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QLT is Blockchain/DLT Agnostic</a:t>
              </a:r>
              <a:endParaRPr lang="id-ID" sz="2000" b="1" i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7CB561-FA68-49CB-BC5C-91FC3C7A53CA}"/>
                </a:ext>
              </a:extLst>
            </p:cNvPr>
            <p:cNvSpPr txBox="1"/>
            <p:nvPr/>
          </p:nvSpPr>
          <p:spPr>
            <a:xfrm>
              <a:off x="1152974" y="1106385"/>
              <a:ext cx="5548405" cy="3973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QLT can be deployed to secure any BC/DLT network or any NFT or crypto exchange infrastructure</a:t>
              </a:r>
              <a:endParaRPr lang="id-ID" b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2AF3F-B86F-4827-A6B2-F305A57C8C1F}"/>
              </a:ext>
            </a:extLst>
          </p:cNvPr>
          <p:cNvGrpSpPr/>
          <p:nvPr/>
        </p:nvGrpSpPr>
        <p:grpSpPr>
          <a:xfrm>
            <a:off x="4944804" y="3238357"/>
            <a:ext cx="6507807" cy="815256"/>
            <a:chOff x="1152974" y="757723"/>
            <a:chExt cx="6321560" cy="8152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0728B0-A803-4375-A071-2FD75E5FBB0B}"/>
                </a:ext>
              </a:extLst>
            </p:cNvPr>
            <p:cNvSpPr txBox="1"/>
            <p:nvPr/>
          </p:nvSpPr>
          <p:spPr>
            <a:xfrm>
              <a:off x="1152976" y="757723"/>
              <a:ext cx="4651137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Holistic Solution for all cybersecurity breaches</a:t>
              </a:r>
              <a:endParaRPr lang="id-ID" sz="2000" b="1" i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2F46AC-00BE-41F8-BCC4-C774338EC750}"/>
                </a:ext>
              </a:extLst>
            </p:cNvPr>
            <p:cNvSpPr txBox="1"/>
            <p:nvPr/>
          </p:nvSpPr>
          <p:spPr>
            <a:xfrm>
              <a:off x="1152974" y="1142092"/>
              <a:ext cx="632156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QLT protects the blockchain infrastructure/ exchanges against impending threat from Quantum Computers as well as against conventional vulnerabilities. </a:t>
              </a:r>
              <a:endParaRPr lang="id-ID" b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707F2-28E2-40BC-90B5-8A6C5199E423}"/>
              </a:ext>
            </a:extLst>
          </p:cNvPr>
          <p:cNvGrpSpPr/>
          <p:nvPr/>
        </p:nvGrpSpPr>
        <p:grpSpPr>
          <a:xfrm>
            <a:off x="4248872" y="4523438"/>
            <a:ext cx="7064616" cy="815256"/>
            <a:chOff x="1152975" y="757723"/>
            <a:chExt cx="6867560" cy="8152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7695A6-35EC-4EFC-98A9-C41D4B8B7FE2}"/>
                </a:ext>
              </a:extLst>
            </p:cNvPr>
            <p:cNvSpPr txBox="1"/>
            <p:nvPr/>
          </p:nvSpPr>
          <p:spPr>
            <a:xfrm>
              <a:off x="1152976" y="757723"/>
              <a:ext cx="548985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Pricing &amp; Value for Money: Lowest Price, Highest Value</a:t>
              </a:r>
              <a:endParaRPr lang="id-ID" sz="2000" b="1" i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06EFF-8239-4F0A-9A56-04CA2DB0C8A8}"/>
                </a:ext>
              </a:extLst>
            </p:cNvPr>
            <p:cNvSpPr txBox="1"/>
            <p:nvPr/>
          </p:nvSpPr>
          <p:spPr>
            <a:xfrm>
              <a:off x="1152975" y="1142092"/>
              <a:ext cx="686756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Easy deployment with minimal changes in current infrastructure and no extravagant costings of deploying costly PQC methods, delivers great value for money</a:t>
              </a:r>
              <a:endParaRPr lang="id-ID" b="1" dirty="0">
                <a:solidFill>
                  <a:srgbClr val="FFFF00"/>
                </a:solidFill>
                <a:latin typeface="Titillium Web" panose="00000500000000000000" pitchFamily="2" charset="0"/>
              </a:endParaRP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B1E039-BB18-426D-A97F-E2A7EFEE292C}"/>
              </a:ext>
            </a:extLst>
          </p:cNvPr>
          <p:cNvSpPr/>
          <p:nvPr/>
        </p:nvSpPr>
        <p:spPr>
          <a:xfrm>
            <a:off x="3941230" y="1976784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Titillium Web" panose="00000500000000000000" pitchFamily="2" charset="0"/>
              </a:rPr>
              <a:t>#</a:t>
            </a:r>
            <a:r>
              <a:rPr lang="en-US" sz="4000" b="1" i="1" dirty="0">
                <a:latin typeface="Titillium Web" panose="00000500000000000000" pitchFamily="2" charset="0"/>
              </a:rPr>
              <a:t>2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12A710E1-B97D-44CB-9A08-7BFFF2A8E4CF}"/>
              </a:ext>
            </a:extLst>
          </p:cNvPr>
          <p:cNvSpPr/>
          <p:nvPr/>
        </p:nvSpPr>
        <p:spPr>
          <a:xfrm>
            <a:off x="4548674" y="796013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0070C0"/>
                </a:solidFill>
                <a:latin typeface="Titillium Web" panose="00000500000000000000" pitchFamily="2" charset="0"/>
              </a:rPr>
              <a:t>#</a:t>
            </a:r>
            <a:r>
              <a:rPr lang="en-US" sz="4000" b="1" i="1" dirty="0">
                <a:solidFill>
                  <a:srgbClr val="0070C0"/>
                </a:solidFill>
                <a:latin typeface="Titillium Web" panose="00000500000000000000" pitchFamily="2" charset="0"/>
              </a:rPr>
              <a:t>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E8086-348A-48C0-891B-E8F4DD7C2C83}"/>
              </a:ext>
            </a:extLst>
          </p:cNvPr>
          <p:cNvGrpSpPr/>
          <p:nvPr/>
        </p:nvGrpSpPr>
        <p:grpSpPr>
          <a:xfrm>
            <a:off x="4687210" y="1740090"/>
            <a:ext cx="6923184" cy="2422614"/>
            <a:chOff x="5504036" y="2016104"/>
            <a:chExt cx="5915712" cy="282579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465E8B-18F0-44EF-917C-D8F60804FF03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56" y="2016104"/>
              <a:ext cx="470959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6BD326-9537-4BDD-828F-74A0958FCE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096" y="3429000"/>
              <a:ext cx="531265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C50B3D-E432-44D0-8861-86039C4BF1C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036" y="4841896"/>
              <a:ext cx="591571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AF0F2D55-2C8E-A04C-B005-C9FFC1C92E9A}"/>
              </a:ext>
            </a:extLst>
          </p:cNvPr>
          <p:cNvSpPr/>
          <p:nvPr/>
        </p:nvSpPr>
        <p:spPr>
          <a:xfrm>
            <a:off x="172320" y="67092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6EDD5CE-5817-9D46-959C-FE8FCEE7D90A}"/>
              </a:ext>
            </a:extLst>
          </p:cNvPr>
          <p:cNvSpPr txBox="1">
            <a:spLocks/>
          </p:cNvSpPr>
          <p:nvPr/>
        </p:nvSpPr>
        <p:spPr>
          <a:xfrm>
            <a:off x="728322" y="-17645"/>
            <a:ext cx="4503161" cy="8660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3600" dirty="0">
                <a:latin typeface="Titillium Web" panose="00000500000000000000" pitchFamily="2" charset="0"/>
              </a:rPr>
              <a:t>Competitive Edge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E30F6098-2DD6-40AA-93E2-26CC079C40C3}"/>
              </a:ext>
            </a:extLst>
          </p:cNvPr>
          <p:cNvSpPr/>
          <p:nvPr/>
        </p:nvSpPr>
        <p:spPr>
          <a:xfrm>
            <a:off x="2618191" y="4517449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Web" panose="00000500000000000000" pitchFamily="2" charset="0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Web" panose="00000500000000000000" pitchFamily="2" charset="0"/>
              </a:rPr>
              <a:t>4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98EBDFE-DD1A-4AA2-BC82-C7C3BF1D69D0}"/>
              </a:ext>
            </a:extLst>
          </p:cNvPr>
          <p:cNvSpPr/>
          <p:nvPr/>
        </p:nvSpPr>
        <p:spPr>
          <a:xfrm>
            <a:off x="3314124" y="3232368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tillium Web" panose="00000500000000000000" pitchFamily="2" charset="0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tillium Web" panose="00000500000000000000" pitchFamily="2" charset="0"/>
              </a:rPr>
              <a:t>3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8CABEBF-D4B7-9D33-B0C4-21F8C42D28D1}"/>
              </a:ext>
            </a:extLst>
          </p:cNvPr>
          <p:cNvSpPr/>
          <p:nvPr/>
        </p:nvSpPr>
        <p:spPr>
          <a:xfrm>
            <a:off x="2188561" y="6002580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5F92D5-6E39-E5C8-E530-07BBC0EBF2DC}"/>
              </a:ext>
            </a:extLst>
          </p:cNvPr>
          <p:cNvGrpSpPr/>
          <p:nvPr/>
        </p:nvGrpSpPr>
        <p:grpSpPr>
          <a:xfrm>
            <a:off x="3602701" y="5918603"/>
            <a:ext cx="6613990" cy="549267"/>
            <a:chOff x="1152974" y="915990"/>
            <a:chExt cx="6424704" cy="5492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BA5AC8-1ED9-834D-239C-D73FDF2D0930}"/>
                </a:ext>
              </a:extLst>
            </p:cNvPr>
            <p:cNvSpPr txBox="1"/>
            <p:nvPr/>
          </p:nvSpPr>
          <p:spPr>
            <a:xfrm>
              <a:off x="1152974" y="915990"/>
              <a:ext cx="6424704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IP Protected With Six Pending Patents &amp; Seventh in Preparation</a:t>
              </a:r>
              <a:endParaRPr lang="id-ID" sz="2000" b="1" i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58C74D-F726-7250-1B91-53AA6A2A217C}"/>
                </a:ext>
              </a:extLst>
            </p:cNvPr>
            <p:cNvSpPr txBox="1"/>
            <p:nvPr/>
          </p:nvSpPr>
          <p:spPr>
            <a:xfrm>
              <a:off x="1152974" y="1249813"/>
              <a:ext cx="632156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Freedom to Operate (FTO) Report available on request</a:t>
              </a:r>
              <a:endParaRPr lang="id-ID" b="1" dirty="0">
                <a:solidFill>
                  <a:schemeClr val="bg1"/>
                </a:solidFill>
                <a:latin typeface="Titillium Web" panose="00000500000000000000" pitchFamily="2" charset="0"/>
              </a:endParaRPr>
            </a:p>
          </p:txBody>
        </p:sp>
      </p:grp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B423CEE-885F-3165-51B2-0484EB2E2837}"/>
              </a:ext>
            </a:extLst>
          </p:cNvPr>
          <p:cNvSpPr/>
          <p:nvPr/>
        </p:nvSpPr>
        <p:spPr>
          <a:xfrm>
            <a:off x="1972021" y="5754347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tillium Web" panose="00000500000000000000" pitchFamily="2" charset="0"/>
              </a:rPr>
              <a:t>#</a:t>
            </a:r>
            <a:r>
              <a:rPr lang="en-US" sz="4000" b="1" i="1" kern="1200" dirty="0">
                <a:solidFill>
                  <a:srgbClr val="0070C0"/>
                </a:solidFill>
                <a:latin typeface="Titillium Web" panose="00000500000000000000" pitchFamily="2" charset="0"/>
              </a:rPr>
              <a:t>5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tillium Web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F025DC-6848-162A-07B9-4839F4048EA5}"/>
              </a:ext>
            </a:extLst>
          </p:cNvPr>
          <p:cNvCxnSpPr>
            <a:cxnSpLocks/>
          </p:cNvCxnSpPr>
          <p:nvPr/>
        </p:nvCxnSpPr>
        <p:spPr>
          <a:xfrm>
            <a:off x="4739271" y="5483318"/>
            <a:ext cx="6858000" cy="0"/>
          </a:xfrm>
          <a:prstGeom prst="line">
            <a:avLst/>
          </a:prstGeom>
          <a:ln cap="rnd">
            <a:solidFill>
              <a:schemeClr val="bg1">
                <a:alpha val="5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20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Guide to Strategic Management For Competitive Advantage - Welp  Magazine">
            <a:extLst>
              <a:ext uri="{FF2B5EF4-FFF2-40B4-BE49-F238E27FC236}">
                <a16:creationId xmlns:a16="http://schemas.microsoft.com/office/drawing/2014/main" id="{EB6296A5-4878-5D17-D3C1-3EB7A33F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98836" cy="69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1;p7">
            <a:extLst>
              <a:ext uri="{FF2B5EF4-FFF2-40B4-BE49-F238E27FC236}">
                <a16:creationId xmlns:a16="http://schemas.microsoft.com/office/drawing/2014/main" id="{F45DA602-B7B2-7532-2B12-9D1B0EAD84F9}"/>
              </a:ext>
            </a:extLst>
          </p:cNvPr>
          <p:cNvSpPr/>
          <p:nvPr/>
        </p:nvSpPr>
        <p:spPr>
          <a:xfrm>
            <a:off x="21834" y="-17645"/>
            <a:ext cx="12192000" cy="6901863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0F2D55-2C8E-A04C-B005-C9FFC1C92E9A}"/>
              </a:ext>
            </a:extLst>
          </p:cNvPr>
          <p:cNvSpPr/>
          <p:nvPr/>
        </p:nvSpPr>
        <p:spPr>
          <a:xfrm>
            <a:off x="172320" y="67092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tillium Web" panose="00000500000000000000" pitchFamily="2" charset="0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6EDD5CE-5817-9D46-959C-FE8FCEE7D90A}"/>
              </a:ext>
            </a:extLst>
          </p:cNvPr>
          <p:cNvSpPr txBox="1">
            <a:spLocks/>
          </p:cNvSpPr>
          <p:nvPr/>
        </p:nvSpPr>
        <p:spPr>
          <a:xfrm>
            <a:off x="728322" y="-17645"/>
            <a:ext cx="4503161" cy="8660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3600" dirty="0">
                <a:latin typeface="Titillium Web" panose="00000500000000000000" pitchFamily="2" charset="0"/>
              </a:rPr>
              <a:t>5-Year Projections</a:t>
            </a:r>
          </a:p>
        </p:txBody>
      </p:sp>
      <p:pic>
        <p:nvPicPr>
          <p:cNvPr id="8" name="Google Shape;9988;g25033c520e9_1_0">
            <a:extLst>
              <a:ext uri="{FF2B5EF4-FFF2-40B4-BE49-F238E27FC236}">
                <a16:creationId xmlns:a16="http://schemas.microsoft.com/office/drawing/2014/main" id="{97874047-010E-6F62-F81D-987D571E7EB3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456485" y="1068403"/>
            <a:ext cx="9402741" cy="581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6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-1194" y="-9155"/>
            <a:ext cx="12193194" cy="685800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002060"/>
              </a:gs>
              <a:gs pos="100000">
                <a:srgbClr val="1F386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0" y="360225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493724" y="277322"/>
            <a:ext cx="6256063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Team: </a:t>
            </a:r>
            <a:br>
              <a:rPr lang="en-US" sz="48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</a:br>
            <a:r>
              <a:rPr lang="en-US" sz="24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132+ years of combined experience</a:t>
            </a:r>
            <a:endParaRPr sz="1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5466466" y="1378634"/>
            <a:ext cx="3389535" cy="1912474"/>
            <a:chOff x="-312226" y="1692196"/>
            <a:chExt cx="3389535" cy="1912474"/>
          </a:xfrm>
        </p:grpSpPr>
        <p:sp>
          <p:nvSpPr>
            <p:cNvPr id="108" name="Google Shape;108;p2"/>
            <p:cNvSpPr txBox="1"/>
            <p:nvPr/>
          </p:nvSpPr>
          <p:spPr>
            <a:xfrm>
              <a:off x="-312226" y="1692196"/>
              <a:ext cx="27136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MICHAEL SCHUETTE</a:t>
              </a:r>
              <a:endParaRPr sz="11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CTO</a:t>
              </a:r>
              <a:endParaRPr sz="1400" b="0" i="0" u="none" strike="noStrike" cap="none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7952" y="2333183"/>
              <a:ext cx="1293244" cy="1271487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691197" y="2494841"/>
              <a:ext cx="1386112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Research Scientist, Expert in NAND Flash Memory and Solid State drive technology with over 53 Patents in the same field</a:t>
              </a:r>
              <a:endParaRPr sz="1000" b="0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-104671" y="1360789"/>
            <a:ext cx="3296581" cy="1970213"/>
            <a:chOff x="8752823" y="1642893"/>
            <a:chExt cx="3296581" cy="1970213"/>
          </a:xfrm>
        </p:grpSpPr>
        <p:grpSp>
          <p:nvGrpSpPr>
            <p:cNvPr id="112" name="Google Shape;112;p2"/>
            <p:cNvGrpSpPr/>
            <p:nvPr/>
          </p:nvGrpSpPr>
          <p:grpSpPr>
            <a:xfrm>
              <a:off x="8752823" y="1642893"/>
              <a:ext cx="2356964" cy="631240"/>
              <a:chOff x="1914157" y="1595684"/>
              <a:chExt cx="2356964" cy="631240"/>
            </a:xfrm>
          </p:grpSpPr>
          <p:sp>
            <p:nvSpPr>
              <p:cNvPr id="113" name="Google Shape;113;p2"/>
              <p:cNvSpPr txBox="1"/>
              <p:nvPr/>
            </p:nvSpPr>
            <p:spPr>
              <a:xfrm>
                <a:off x="2191936" y="1595684"/>
                <a:ext cx="1876281" cy="629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sng" strike="noStrike" cap="none">
                    <a:solidFill>
                      <a:srgbClr val="FFFFFF"/>
                    </a:solidFill>
                    <a:latin typeface="Titillium Web" panose="00000500000000000000" pitchFamily="2" charset="0"/>
                    <a:ea typeface="Roboto Condensed"/>
                    <a:cs typeface="Roboto Condensed"/>
                    <a:sym typeface="Roboto Condensed"/>
                  </a:rPr>
                  <a:t>DAVID BELL</a:t>
                </a:r>
                <a:endParaRPr sz="1400" b="0" i="0" u="none" strike="noStrike" cap="none">
                  <a:solidFill>
                    <a:srgbClr val="FFFFFF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14" name="Google Shape;114;p2"/>
              <p:cNvSpPr txBox="1"/>
              <p:nvPr/>
            </p:nvSpPr>
            <p:spPr>
              <a:xfrm>
                <a:off x="1914157" y="1919188"/>
                <a:ext cx="2356964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D08DD9"/>
                    </a:solidFill>
                    <a:latin typeface="Titillium Web" panose="00000500000000000000" pitchFamily="2" charset="0"/>
                    <a:ea typeface="Roboto Condensed"/>
                    <a:cs typeface="Roboto Condensed"/>
                    <a:sym typeface="Roboto Condensed"/>
                  </a:rPr>
                  <a:t>CEO</a:t>
                </a:r>
                <a:endParaRPr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>
              <a:off x="9293702" y="2332881"/>
              <a:ext cx="1293244" cy="1280225"/>
              <a:chOff x="406509" y="4494929"/>
              <a:chExt cx="1293244" cy="1280225"/>
            </a:xfrm>
          </p:grpSpPr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06509" y="4504138"/>
                <a:ext cx="1289304" cy="1271016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pic>
          <p:sp>
            <p:nvSpPr>
              <p:cNvPr id="117" name="Google Shape;117;p2"/>
              <p:cNvSpPr/>
              <p:nvPr/>
            </p:nvSpPr>
            <p:spPr>
              <a:xfrm>
                <a:off x="406510" y="4494929"/>
                <a:ext cx="1293243" cy="1271487"/>
              </a:xfrm>
              <a:prstGeom prst="ellipse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90500" dist="38100" dir="5400000" algn="t" rotWithShape="0">
                  <a:srgbClr val="000000">
                    <a:alpha val="50588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8" name="Google Shape;118;p2"/>
            <p:cNvSpPr txBox="1"/>
            <p:nvPr/>
          </p:nvSpPr>
          <p:spPr>
            <a:xfrm>
              <a:off x="10586946" y="2435131"/>
              <a:ext cx="1462458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Corporate strategist, crypto investor, expert in building and managing crypto networks, adroit in offering executive oversight</a:t>
              </a:r>
              <a:endParaRPr sz="1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3055121" y="1379721"/>
            <a:ext cx="2934272" cy="1941241"/>
            <a:chOff x="3055121" y="1693283"/>
            <a:chExt cx="2934272" cy="1941241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3055121" y="1693283"/>
              <a:ext cx="1770537" cy="544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FAZAL RAHEMAN</a:t>
              </a:r>
              <a:br>
                <a:rPr lang="en-US" sz="1400" b="0" i="0" u="sng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</a:b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Inventor, ZVC</a:t>
              </a:r>
              <a:endParaRPr sz="1400" b="0" i="0" u="none" strike="noStrike" cap="none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4620829" y="2494841"/>
              <a:ext cx="1368564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Research scientist, innovator, philanthropist, visionary and serial inventor with over 34 global patents. </a:t>
              </a:r>
              <a:endParaRPr sz="500" b="0" i="0" u="none" strike="noStrike" cap="none" dirty="0">
                <a:solidFill>
                  <a:srgbClr val="000000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76762" y="2303327"/>
              <a:ext cx="1330918" cy="1331197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2902780" y="3738229"/>
            <a:ext cx="3086613" cy="1889022"/>
            <a:chOff x="2902780" y="4005491"/>
            <a:chExt cx="3086613" cy="1889022"/>
          </a:xfrm>
        </p:grpSpPr>
        <p:sp>
          <p:nvSpPr>
            <p:cNvPr id="124" name="Google Shape;124;p2"/>
            <p:cNvSpPr txBox="1"/>
            <p:nvPr/>
          </p:nvSpPr>
          <p:spPr>
            <a:xfrm>
              <a:off x="2902780" y="4005491"/>
              <a:ext cx="207888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TEJAS BHAGAT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Head, Project </a:t>
              </a:r>
              <a:endParaRPr sz="1400" b="0" i="0" u="none" strike="noStrike" cap="none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4629385" y="4701508"/>
              <a:ext cx="1360008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Cofounder, EU Grant writer, blockchain enthusiast, architect of deep tech ecosystems, program lead for lab-to-market value creation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77037" y="4586255"/>
              <a:ext cx="1330644" cy="1308258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8498292" y="1379661"/>
            <a:ext cx="3507685" cy="2227062"/>
            <a:chOff x="5594736" y="1685356"/>
            <a:chExt cx="3507685" cy="2227062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5594736" y="1685356"/>
              <a:ext cx="2559577" cy="828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rgbClr val="FFFFFF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ASAD KHAN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Head, Business Dev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7550460" y="2435131"/>
              <a:ext cx="1551961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Dynamic and result driven professional with over 15 years of experience in sales, marketing and relationship management in B2C, B2B for corporate &amp; government</a:t>
              </a:r>
              <a:endParaRPr sz="8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13360" y="3652335"/>
            <a:ext cx="3224304" cy="1995516"/>
            <a:chOff x="5878117" y="3969681"/>
            <a:chExt cx="3224304" cy="1995516"/>
          </a:xfrm>
        </p:grpSpPr>
        <p:sp>
          <p:nvSpPr>
            <p:cNvPr id="131" name="Google Shape;131;p2"/>
            <p:cNvSpPr txBox="1"/>
            <p:nvPr/>
          </p:nvSpPr>
          <p:spPr>
            <a:xfrm>
              <a:off x="5878117" y="3969681"/>
              <a:ext cx="2124306" cy="828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rgbClr val="FFFFFF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DANIELLE BELL</a:t>
              </a:r>
              <a:endParaRPr sz="1400" b="0" i="0" u="none" strike="noStrike" cap="none">
                <a:solidFill>
                  <a:srgbClr val="FFFFFF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Head, Social Media</a:t>
              </a:r>
              <a:endParaRPr sz="1400" b="0" i="0" u="none" strike="noStrike" cap="none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7559017" y="4641798"/>
              <a:ext cx="1543404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Expert in analyzing engagement data, creating content, identifying trends in interactions, planning and executing digital campaigns for online communities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193247" y="4633828"/>
              <a:ext cx="1327198" cy="130487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5783826" y="3738229"/>
            <a:ext cx="3225473" cy="1826823"/>
            <a:chOff x="-31617" y="4040931"/>
            <a:chExt cx="3225473" cy="1826823"/>
          </a:xfrm>
        </p:grpSpPr>
        <p:sp>
          <p:nvSpPr>
            <p:cNvPr id="135" name="Google Shape;135;p2"/>
            <p:cNvSpPr txBox="1"/>
            <p:nvPr/>
          </p:nvSpPr>
          <p:spPr>
            <a:xfrm>
              <a:off x="-31617" y="4040931"/>
              <a:ext cx="207888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ANGEL ORRANTIA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CFO, General Counsel</a:t>
              </a:r>
              <a:endParaRPr sz="1400" b="0" i="0" u="none" strike="noStrike" cap="none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1731398" y="4698243"/>
              <a:ext cx="1462458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Decades of experience dedicated to helping companies optimize their operations, overcome legal challenges, raise capital, and exit. 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  <p:pic>
          <p:nvPicPr>
            <p:cNvPr id="137" name="Google Shape;137;p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7387" y="4587292"/>
              <a:ext cx="1289304" cy="1271016"/>
            </a:xfrm>
            <a:prstGeom prst="ellipse">
              <a:avLst/>
            </a:prstGeom>
            <a:solidFill>
              <a:srgbClr val="FFF4D3"/>
            </a:solidFill>
            <a:ln>
              <a:noFill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</p:pic>
      </p:grpSp>
      <p:sp>
        <p:nvSpPr>
          <p:cNvPr id="139" name="Google Shape;139;p2"/>
          <p:cNvSpPr/>
          <p:nvPr/>
        </p:nvSpPr>
        <p:spPr>
          <a:xfrm>
            <a:off x="6156562" y="4301124"/>
            <a:ext cx="1293243" cy="127148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10">
            <a:alphaModFix/>
          </a:blip>
          <a:srcRect l="10085" t="3202" r="3643" b="29297"/>
          <a:stretch/>
        </p:blipFill>
        <p:spPr>
          <a:xfrm>
            <a:off x="6183782" y="2047147"/>
            <a:ext cx="1289304" cy="1271016"/>
          </a:xfrm>
          <a:prstGeom prst="ellipse">
            <a:avLst/>
          </a:prstGeom>
          <a:solidFill>
            <a:srgbClr val="FFF4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11">
            <a:alphaModFix/>
          </a:blip>
          <a:srcRect l="6573" t="8334" r="9093" b="7333"/>
          <a:stretch/>
        </p:blipFill>
        <p:spPr>
          <a:xfrm>
            <a:off x="9133429" y="2085842"/>
            <a:ext cx="1289304" cy="1271016"/>
          </a:xfrm>
          <a:prstGeom prst="ellipse">
            <a:avLst/>
          </a:prstGeom>
          <a:solidFill>
            <a:srgbClr val="FFF4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Google Shape;134;p2">
            <a:extLst>
              <a:ext uri="{FF2B5EF4-FFF2-40B4-BE49-F238E27FC236}">
                <a16:creationId xmlns:a16="http://schemas.microsoft.com/office/drawing/2014/main" id="{92E43DC5-A0E8-1700-CBCD-70F5C26B26BD}"/>
              </a:ext>
            </a:extLst>
          </p:cNvPr>
          <p:cNvGrpSpPr/>
          <p:nvPr/>
        </p:nvGrpSpPr>
        <p:grpSpPr>
          <a:xfrm>
            <a:off x="8775687" y="3823248"/>
            <a:ext cx="3225473" cy="1826823"/>
            <a:chOff x="-31617" y="4040931"/>
            <a:chExt cx="3225473" cy="1826823"/>
          </a:xfrm>
        </p:grpSpPr>
        <p:sp>
          <p:nvSpPr>
            <p:cNvPr id="7" name="Google Shape;135;p2">
              <a:extLst>
                <a:ext uri="{FF2B5EF4-FFF2-40B4-BE49-F238E27FC236}">
                  <a16:creationId xmlns:a16="http://schemas.microsoft.com/office/drawing/2014/main" id="{F17F45B7-8BBD-1474-BA77-7459D782DDDE}"/>
                </a:ext>
              </a:extLst>
            </p:cNvPr>
            <p:cNvSpPr txBox="1"/>
            <p:nvPr/>
          </p:nvSpPr>
          <p:spPr>
            <a:xfrm>
              <a:off x="-31617" y="4040931"/>
              <a:ext cx="207888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u="sng" dirty="0">
                  <a:solidFill>
                    <a:schemeClr val="lt1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CASI BORG</a:t>
              </a:r>
              <a:endParaRPr sz="1400" b="0" i="0" u="none" strike="noStrike" cap="none" dirty="0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dirty="0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Virtual Spokesperson</a:t>
              </a:r>
              <a:r>
                <a:rPr lang="en-US" sz="1400" b="0" i="0" u="none" strike="noStrike" cap="none" dirty="0">
                  <a:solidFill>
                    <a:srgbClr val="D08DD9"/>
                  </a:solidFill>
                  <a:latin typeface="Titillium Web" panose="00000500000000000000" pitchFamily="2" charset="0"/>
                  <a:ea typeface="Roboto Condensed"/>
                  <a:cs typeface="Roboto Condensed"/>
                  <a:sym typeface="Roboto Condensed"/>
                </a:rPr>
                <a:t> </a:t>
              </a:r>
              <a:endParaRPr sz="1400" b="0" i="0" u="none" strike="noStrike" cap="none" dirty="0">
                <a:solidFill>
                  <a:srgbClr val="D08DD9"/>
                </a:solidFill>
                <a:latin typeface="Titillium Web" panose="00000500000000000000" pitchFamily="2" charset="0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" name="Google Shape;136;p2">
              <a:extLst>
                <a:ext uri="{FF2B5EF4-FFF2-40B4-BE49-F238E27FC236}">
                  <a16:creationId xmlns:a16="http://schemas.microsoft.com/office/drawing/2014/main" id="{0B3B649B-380A-57FF-E7B5-7B890F9F767A}"/>
                </a:ext>
              </a:extLst>
            </p:cNvPr>
            <p:cNvSpPr txBox="1"/>
            <p:nvPr/>
          </p:nvSpPr>
          <p:spPr>
            <a:xfrm>
              <a:off x="1731398" y="4698243"/>
              <a:ext cx="1462458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A virtual humanoid powered by Collective Artificial Super Intelligence (CASI) &amp; designed to utilize AI in the most safe, secure and ethical manner.</a:t>
              </a:r>
              <a:endParaRPr sz="1400" b="0" i="0" u="none" strike="noStrike" cap="none" dirty="0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  <p:pic>
          <p:nvPicPr>
            <p:cNvPr id="9" name="Google Shape;137;p2">
              <a:extLst>
                <a:ext uri="{FF2B5EF4-FFF2-40B4-BE49-F238E27FC236}">
                  <a16:creationId xmlns:a16="http://schemas.microsoft.com/office/drawing/2014/main" id="{D9D74E2A-72A1-60FF-D92B-A28ECAAB203E}"/>
                </a:ext>
              </a:extLst>
            </p:cNvPr>
            <p:cNvPicPr preferRelativeResize="0"/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3505" r="3505"/>
            <a:stretch/>
          </p:blipFill>
          <p:spPr>
            <a:xfrm>
              <a:off x="327026" y="4564713"/>
              <a:ext cx="1289304" cy="1271016"/>
            </a:xfrm>
            <a:prstGeom prst="ellipse">
              <a:avLst/>
            </a:prstGeom>
            <a:solidFill>
              <a:srgbClr val="FFF4D3"/>
            </a:solidFill>
            <a:ln>
              <a:noFill/>
            </a:ln>
            <a:effectLst>
              <a:outerShdw blurRad="190500" dist="38100" dir="5400000" algn="t" rotWithShape="0">
                <a:srgbClr val="000000">
                  <a:alpha val="50588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018;p19">
            <a:extLst>
              <a:ext uri="{FF2B5EF4-FFF2-40B4-BE49-F238E27FC236}">
                <a16:creationId xmlns:a16="http://schemas.microsoft.com/office/drawing/2014/main" id="{2247F498-CE32-6107-9988-3C10C0582B45}"/>
              </a:ext>
            </a:extLst>
          </p:cNvPr>
          <p:cNvSpPr/>
          <p:nvPr/>
        </p:nvSpPr>
        <p:spPr>
          <a:xfrm rot="5400000">
            <a:off x="4411496" y="-955145"/>
            <a:ext cx="3949496" cy="11676790"/>
          </a:xfrm>
          <a:custGeom>
            <a:avLst/>
            <a:gdLst/>
            <a:ahLst/>
            <a:cxnLst/>
            <a:rect l="l" t="t" r="r" b="b"/>
            <a:pathLst>
              <a:path w="5924244" h="17515185" extrusionOk="0">
                <a:moveTo>
                  <a:pt x="0" y="12984663"/>
                </a:moveTo>
                <a:lnTo>
                  <a:pt x="0" y="1214356"/>
                </a:lnTo>
                <a:cubicBezTo>
                  <a:pt x="0" y="823396"/>
                  <a:pt x="49522" y="444004"/>
                  <a:pt x="142633" y="82108"/>
                </a:cubicBezTo>
                <a:lnTo>
                  <a:pt x="165949" y="0"/>
                </a:lnTo>
                <a:lnTo>
                  <a:pt x="5924244" y="0"/>
                </a:lnTo>
                <a:lnTo>
                  <a:pt x="5924244" y="17294488"/>
                </a:lnTo>
                <a:lnTo>
                  <a:pt x="5877759" y="17311502"/>
                </a:lnTo>
                <a:cubicBezTo>
                  <a:pt x="5452166" y="17443875"/>
                  <a:pt x="4999671" y="17515185"/>
                  <a:pt x="4530520" y="17515185"/>
                </a:cubicBezTo>
                <a:lnTo>
                  <a:pt x="4530521" y="17515183"/>
                </a:lnTo>
                <a:cubicBezTo>
                  <a:pt x="2028383" y="17515183"/>
                  <a:pt x="0" y="15486801"/>
                  <a:pt x="0" y="1298466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3000">
                <a:schemeClr val="accent5"/>
              </a:gs>
              <a:gs pos="66000">
                <a:schemeClr val="accent4"/>
              </a:gs>
              <a:gs pos="100000">
                <a:schemeClr val="accent3"/>
              </a:gs>
            </a:gsLst>
            <a:lin ang="18599929" scaled="0"/>
          </a:gra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1A820-A09B-FF05-1E63-E1335A93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" y="-17911"/>
            <a:ext cx="12205757" cy="6875909"/>
          </a:xfrm>
          <a:prstGeom prst="rect">
            <a:avLst/>
          </a:prstGeom>
        </p:spPr>
      </p:pic>
      <p:sp>
        <p:nvSpPr>
          <p:cNvPr id="147" name="Google Shape;147;p3"/>
          <p:cNvSpPr/>
          <p:nvPr/>
        </p:nvSpPr>
        <p:spPr>
          <a:xfrm>
            <a:off x="0" y="-17912"/>
            <a:ext cx="12205757" cy="687591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522373" y="143957"/>
            <a:ext cx="6256063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Fundraising</a:t>
            </a:r>
            <a:endParaRPr sz="3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9441" y="182879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2" name="Google Shape;10021;p19">
            <a:extLst>
              <a:ext uri="{FF2B5EF4-FFF2-40B4-BE49-F238E27FC236}">
                <a16:creationId xmlns:a16="http://schemas.microsoft.com/office/drawing/2014/main" id="{0B89636D-BB7D-8E46-14D3-25CE9B01F1C7}"/>
              </a:ext>
            </a:extLst>
          </p:cNvPr>
          <p:cNvSpPr/>
          <p:nvPr/>
        </p:nvSpPr>
        <p:spPr>
          <a:xfrm>
            <a:off x="1240770" y="2971389"/>
            <a:ext cx="2796400" cy="3215600"/>
          </a:xfrm>
          <a:prstGeom prst="roundRect">
            <a:avLst>
              <a:gd name="adj" fmla="val 10889"/>
            </a:avLst>
          </a:prstGeom>
          <a:solidFill>
            <a:schemeClr val="lt1"/>
          </a:solidFill>
          <a:ln>
            <a:noFill/>
          </a:ln>
          <a:effectLst>
            <a:outerShdw blurRad="889000" dist="1016000" dir="5400000" sx="90000" sy="9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400"/>
            </a:pPr>
            <a:r>
              <a:rPr lang="en-US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933"/>
          </a:p>
        </p:txBody>
      </p:sp>
      <p:sp>
        <p:nvSpPr>
          <p:cNvPr id="7" name="Google Shape;10022;p19">
            <a:extLst>
              <a:ext uri="{FF2B5EF4-FFF2-40B4-BE49-F238E27FC236}">
                <a16:creationId xmlns:a16="http://schemas.microsoft.com/office/drawing/2014/main" id="{EA86E37B-56FF-2F7F-CFF4-A943ED53736E}"/>
              </a:ext>
            </a:extLst>
          </p:cNvPr>
          <p:cNvSpPr/>
          <p:nvPr/>
        </p:nvSpPr>
        <p:spPr>
          <a:xfrm>
            <a:off x="2029370" y="2390772"/>
            <a:ext cx="1219200" cy="12192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8599929" scaled="0"/>
          </a:gradFill>
          <a:ln w="127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400"/>
            </a:pPr>
            <a:r>
              <a:rPr lang="en-US" sz="2933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20%</a:t>
            </a:r>
            <a:endParaRPr sz="933"/>
          </a:p>
        </p:txBody>
      </p:sp>
      <p:sp>
        <p:nvSpPr>
          <p:cNvPr id="8" name="Google Shape;10023;p19">
            <a:extLst>
              <a:ext uri="{FF2B5EF4-FFF2-40B4-BE49-F238E27FC236}">
                <a16:creationId xmlns:a16="http://schemas.microsoft.com/office/drawing/2014/main" id="{6A29EB3B-FA80-DA83-1AC3-2B31EAB7ABC2}"/>
              </a:ext>
            </a:extLst>
          </p:cNvPr>
          <p:cNvSpPr/>
          <p:nvPr/>
        </p:nvSpPr>
        <p:spPr>
          <a:xfrm>
            <a:off x="4480449" y="2971389"/>
            <a:ext cx="2796400" cy="3215600"/>
          </a:xfrm>
          <a:prstGeom prst="roundRect">
            <a:avLst>
              <a:gd name="adj" fmla="val 10889"/>
            </a:avLst>
          </a:prstGeom>
          <a:solidFill>
            <a:schemeClr val="lt1"/>
          </a:solidFill>
          <a:ln>
            <a:noFill/>
          </a:ln>
          <a:effectLst>
            <a:outerShdw blurRad="889000" dist="1016000" dir="5400000" sx="90000" sy="9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400"/>
            </a:pPr>
            <a:r>
              <a:rPr lang="en-US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933"/>
          </a:p>
        </p:txBody>
      </p:sp>
      <p:sp>
        <p:nvSpPr>
          <p:cNvPr id="9" name="Google Shape;10024;p19">
            <a:extLst>
              <a:ext uri="{FF2B5EF4-FFF2-40B4-BE49-F238E27FC236}">
                <a16:creationId xmlns:a16="http://schemas.microsoft.com/office/drawing/2014/main" id="{C2FD3E39-F575-E6DF-C3DD-BEED2B6DA3BA}"/>
              </a:ext>
            </a:extLst>
          </p:cNvPr>
          <p:cNvSpPr/>
          <p:nvPr/>
        </p:nvSpPr>
        <p:spPr>
          <a:xfrm>
            <a:off x="5269049" y="2409568"/>
            <a:ext cx="1219200" cy="1219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599929" scaled="0"/>
          </a:gradFill>
          <a:ln w="127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400"/>
            </a:pPr>
            <a:r>
              <a:rPr lang="en-US" sz="2933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50%</a:t>
            </a:r>
            <a:endParaRPr sz="933"/>
          </a:p>
        </p:txBody>
      </p:sp>
      <p:sp>
        <p:nvSpPr>
          <p:cNvPr id="11" name="Google Shape;10025;p19">
            <a:extLst>
              <a:ext uri="{FF2B5EF4-FFF2-40B4-BE49-F238E27FC236}">
                <a16:creationId xmlns:a16="http://schemas.microsoft.com/office/drawing/2014/main" id="{47AE8789-D067-D2D9-F25E-2B8FAAFEFA6A}"/>
              </a:ext>
            </a:extLst>
          </p:cNvPr>
          <p:cNvSpPr/>
          <p:nvPr/>
        </p:nvSpPr>
        <p:spPr>
          <a:xfrm>
            <a:off x="7720129" y="2971389"/>
            <a:ext cx="2796400" cy="3215600"/>
          </a:xfrm>
          <a:prstGeom prst="roundRect">
            <a:avLst>
              <a:gd name="adj" fmla="val 10889"/>
            </a:avLst>
          </a:prstGeom>
          <a:solidFill>
            <a:schemeClr val="lt1"/>
          </a:solidFill>
          <a:ln>
            <a:noFill/>
          </a:ln>
          <a:effectLst>
            <a:outerShdw blurRad="889000" dist="1016000" dir="5400000" sx="90000" sy="9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400"/>
            </a:pPr>
            <a:r>
              <a:rPr lang="en-US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933"/>
          </a:p>
        </p:txBody>
      </p:sp>
      <p:sp>
        <p:nvSpPr>
          <p:cNvPr id="12" name="Google Shape;10026;p19">
            <a:extLst>
              <a:ext uri="{FF2B5EF4-FFF2-40B4-BE49-F238E27FC236}">
                <a16:creationId xmlns:a16="http://schemas.microsoft.com/office/drawing/2014/main" id="{196E2891-2DCA-A213-A6A6-054A35F05935}"/>
              </a:ext>
            </a:extLst>
          </p:cNvPr>
          <p:cNvSpPr/>
          <p:nvPr/>
        </p:nvSpPr>
        <p:spPr>
          <a:xfrm>
            <a:off x="8478229" y="2379088"/>
            <a:ext cx="1280200" cy="1280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599929" scaled="0"/>
          </a:gradFill>
          <a:ln w="127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3600"/>
            </a:pPr>
            <a:r>
              <a:rPr lang="en-US" sz="2667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30%</a:t>
            </a:r>
            <a:endParaRPr sz="2667"/>
          </a:p>
        </p:txBody>
      </p:sp>
      <p:sp>
        <p:nvSpPr>
          <p:cNvPr id="13" name="Google Shape;10027;p19">
            <a:extLst>
              <a:ext uri="{FF2B5EF4-FFF2-40B4-BE49-F238E27FC236}">
                <a16:creationId xmlns:a16="http://schemas.microsoft.com/office/drawing/2014/main" id="{2B3B88B6-86ED-AD5C-BC85-CC91BE14E8AC}"/>
              </a:ext>
            </a:extLst>
          </p:cNvPr>
          <p:cNvSpPr txBox="1"/>
          <p:nvPr/>
        </p:nvSpPr>
        <p:spPr>
          <a:xfrm>
            <a:off x="1427323" y="3748289"/>
            <a:ext cx="24232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Operations</a:t>
            </a:r>
            <a:endParaRPr sz="2400" b="1">
              <a:solidFill>
                <a:schemeClr val="dk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4" name="Google Shape;10028;p19">
            <a:extLst>
              <a:ext uri="{FF2B5EF4-FFF2-40B4-BE49-F238E27FC236}">
                <a16:creationId xmlns:a16="http://schemas.microsoft.com/office/drawing/2014/main" id="{6B39CD5F-5FA3-86CC-9A06-DDE580AFD849}"/>
              </a:ext>
            </a:extLst>
          </p:cNvPr>
          <p:cNvSpPr txBox="1"/>
          <p:nvPr/>
        </p:nvSpPr>
        <p:spPr>
          <a:xfrm>
            <a:off x="4667002" y="3748289"/>
            <a:ext cx="24232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Development</a:t>
            </a:r>
            <a:endParaRPr sz="2400" b="1">
              <a:solidFill>
                <a:schemeClr val="dk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" name="Google Shape;10029;p19">
            <a:extLst>
              <a:ext uri="{FF2B5EF4-FFF2-40B4-BE49-F238E27FC236}">
                <a16:creationId xmlns:a16="http://schemas.microsoft.com/office/drawing/2014/main" id="{241E2009-E9E7-E130-63DA-8E0769FAECFC}"/>
              </a:ext>
            </a:extLst>
          </p:cNvPr>
          <p:cNvSpPr txBox="1"/>
          <p:nvPr/>
        </p:nvSpPr>
        <p:spPr>
          <a:xfrm>
            <a:off x="4480381" y="4277451"/>
            <a:ext cx="2796400" cy="11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17" tIns="0" rIns="121917" bIns="0" anchor="t" anchorCtr="0">
            <a:spAutoFit/>
          </a:bodyPr>
          <a:lstStyle/>
          <a:p>
            <a:pPr marL="182889" indent="-182889"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Crowdfunding campaign</a:t>
            </a:r>
            <a:endParaRPr sz="14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Development</a:t>
            </a:r>
            <a:endParaRPr sz="14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ICO campaign</a:t>
            </a:r>
            <a:endParaRPr sz="14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Small Scale Manufacturing</a:t>
            </a:r>
            <a:endParaRPr sz="14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10030;p19">
            <a:extLst>
              <a:ext uri="{FF2B5EF4-FFF2-40B4-BE49-F238E27FC236}">
                <a16:creationId xmlns:a16="http://schemas.microsoft.com/office/drawing/2014/main" id="{2C4F2372-4F74-0229-FBCA-4B5F3E51F3F6}"/>
              </a:ext>
            </a:extLst>
          </p:cNvPr>
          <p:cNvSpPr txBox="1"/>
          <p:nvPr/>
        </p:nvSpPr>
        <p:spPr>
          <a:xfrm>
            <a:off x="7906681" y="3748289"/>
            <a:ext cx="24232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Marketing</a:t>
            </a:r>
            <a:endParaRPr sz="2400" b="1">
              <a:solidFill>
                <a:schemeClr val="dk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7" name="Google Shape;10031;p19">
            <a:extLst>
              <a:ext uri="{FF2B5EF4-FFF2-40B4-BE49-F238E27FC236}">
                <a16:creationId xmlns:a16="http://schemas.microsoft.com/office/drawing/2014/main" id="{7DEFCEA8-A76A-775D-DF41-9947649E8691}"/>
              </a:ext>
            </a:extLst>
          </p:cNvPr>
          <p:cNvSpPr txBox="1"/>
          <p:nvPr/>
        </p:nvSpPr>
        <p:spPr>
          <a:xfrm>
            <a:off x="7719993" y="4277451"/>
            <a:ext cx="2796468" cy="155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17" tIns="0" rIns="121917" bIns="0" anchor="t" anchorCtr="0">
            <a:spAutoFit/>
          </a:bodyPr>
          <a:lstStyle/>
          <a:p>
            <a:pPr marL="182889" indent="-182889"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Aggressive social media campaign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Hire social media influencers 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Organize AMAs, media interviews &amp; ads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Sponsor events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10032;p19">
            <a:extLst>
              <a:ext uri="{FF2B5EF4-FFF2-40B4-BE49-F238E27FC236}">
                <a16:creationId xmlns:a16="http://schemas.microsoft.com/office/drawing/2014/main" id="{E91A575F-2846-1D19-9AC8-8739E9DF85EB}"/>
              </a:ext>
            </a:extLst>
          </p:cNvPr>
          <p:cNvSpPr txBox="1"/>
          <p:nvPr/>
        </p:nvSpPr>
        <p:spPr>
          <a:xfrm>
            <a:off x="1240769" y="4277452"/>
            <a:ext cx="2796400" cy="150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17" tIns="0" rIns="121917" bIns="0" anchor="t" anchorCtr="0">
            <a:spAutoFit/>
          </a:bodyPr>
          <a:lstStyle/>
          <a:p>
            <a:pPr marL="182889" indent="-182889"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Hire additional talent to support product commercialization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 Standard Operating Procedures (SOPs)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9" indent="-182889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Implements SOPs </a:t>
            </a:r>
            <a:endParaRPr sz="1467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" name="Google Shape;10019;p19">
            <a:extLst>
              <a:ext uri="{FF2B5EF4-FFF2-40B4-BE49-F238E27FC236}">
                <a16:creationId xmlns:a16="http://schemas.microsoft.com/office/drawing/2014/main" id="{5277461D-976E-8D71-DF6C-0F0642905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081" y="1148366"/>
            <a:ext cx="10729000" cy="1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91666"/>
              </a:lnSpc>
              <a:buSzPts val="6000"/>
            </a:pPr>
            <a:r>
              <a:rPr lang="en-US" sz="3200" dirty="0">
                <a:solidFill>
                  <a:schemeClr val="bg1"/>
                </a:solidFill>
                <a:latin typeface="Aptos Narrow" panose="020B0004020202020204" pitchFamily="34" charset="0"/>
              </a:rPr>
              <a:t>We are seeking $2M against10% equity in QLT LTD with a 20% Discount</a:t>
            </a:r>
            <a:endParaRPr sz="32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8099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1A820-A09B-FF05-1E63-E1335A93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" y="-17911"/>
            <a:ext cx="12205757" cy="6875909"/>
          </a:xfrm>
          <a:prstGeom prst="rect">
            <a:avLst/>
          </a:prstGeom>
        </p:spPr>
      </p:pic>
      <p:sp>
        <p:nvSpPr>
          <p:cNvPr id="147" name="Google Shape;147;p3"/>
          <p:cNvSpPr/>
          <p:nvPr/>
        </p:nvSpPr>
        <p:spPr>
          <a:xfrm>
            <a:off x="0" y="-17912"/>
            <a:ext cx="12205757" cy="687591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pic>
        <p:nvPicPr>
          <p:cNvPr id="1026" name="Picture 2" descr="Blockchain Security: Barriers and Opportunities in a New Industry -  PaymentsJournal">
            <a:extLst>
              <a:ext uri="{FF2B5EF4-FFF2-40B4-BE49-F238E27FC236}">
                <a16:creationId xmlns:a16="http://schemas.microsoft.com/office/drawing/2014/main" id="{E8EE1B2B-960E-0E2D-EDCF-C85C2A70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21" y="2399677"/>
            <a:ext cx="3311499" cy="1774756"/>
          </a:xfrm>
          <a:prstGeom prst="rect">
            <a:avLst/>
          </a:prstGeom>
          <a:noFill/>
          <a:effectLst>
            <a:softEdge rad="37698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48;p3"/>
          <p:cNvSpPr txBox="1"/>
          <p:nvPr/>
        </p:nvSpPr>
        <p:spPr>
          <a:xfrm>
            <a:off x="522373" y="143957"/>
            <a:ext cx="6256063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Overview</a:t>
            </a:r>
            <a:endParaRPr sz="3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150" name="Google Shape;150;p3"/>
          <p:cNvGrpSpPr/>
          <p:nvPr/>
        </p:nvGrpSpPr>
        <p:grpSpPr>
          <a:xfrm rot="10800000">
            <a:off x="5270500" y="6898762"/>
            <a:ext cx="6478588" cy="1"/>
            <a:chOff x="1523994" y="3509963"/>
            <a:chExt cx="16178965" cy="1"/>
          </a:xfrm>
        </p:grpSpPr>
        <p:cxnSp>
          <p:nvCxnSpPr>
            <p:cNvPr id="151" name="Google Shape;151;p3"/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3" name="Google Shape;153;p3"/>
          <p:cNvSpPr/>
          <p:nvPr/>
        </p:nvSpPr>
        <p:spPr>
          <a:xfrm rot="10800000" flipH="1">
            <a:off x="2275840" y="798847"/>
            <a:ext cx="2555386" cy="4869283"/>
          </a:xfrm>
          <a:custGeom>
            <a:avLst/>
            <a:gdLst/>
            <a:ahLst/>
            <a:cxnLst/>
            <a:rect l="l" t="t" r="r" b="b"/>
            <a:pathLst>
              <a:path w="3574648" h="6858000" extrusionOk="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14E79">
                  <a:alpha val="81176"/>
                </a:srgbClr>
              </a:gs>
              <a:gs pos="94000">
                <a:srgbClr val="07193A">
                  <a:alpha val="73333"/>
                </a:srgbClr>
              </a:gs>
              <a:gs pos="100000">
                <a:srgbClr val="07193A">
                  <a:alpha val="73333"/>
                </a:srgbClr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3353686" y="3782093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4059450" y="2399677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765214" y="1078221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6096000" y="1168456"/>
            <a:ext cx="49473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161" name="Google Shape;161;p3"/>
          <p:cNvGrpSpPr/>
          <p:nvPr/>
        </p:nvGrpSpPr>
        <p:grpSpPr>
          <a:xfrm>
            <a:off x="5559725" y="2177488"/>
            <a:ext cx="6358852" cy="893524"/>
            <a:chOff x="1064144" y="726946"/>
            <a:chExt cx="4695448" cy="893524"/>
          </a:xfrm>
        </p:grpSpPr>
        <p:sp>
          <p:nvSpPr>
            <p:cNvPr id="162" name="Google Shape;162;p3"/>
            <p:cNvSpPr txBox="1"/>
            <p:nvPr/>
          </p:nvSpPr>
          <p:spPr>
            <a:xfrm>
              <a:off x="1152976" y="726946"/>
              <a:ext cx="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endParaRPr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1064144" y="1004917"/>
              <a:ext cx="4695448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Quattrocento Sans"/>
                </a:rPr>
                <a:t>A billion users trade more than 20,000 crypto assets over 380 crypto exchanges &amp; 245 NFT marketplaces</a:t>
              </a:r>
            </a:p>
          </p:txBody>
        </p:sp>
      </p:grpSp>
      <p:sp>
        <p:nvSpPr>
          <p:cNvPr id="165" name="Google Shape;165;p3"/>
          <p:cNvSpPr txBox="1"/>
          <p:nvPr/>
        </p:nvSpPr>
        <p:spPr>
          <a:xfrm>
            <a:off x="5029767" y="3509073"/>
            <a:ext cx="84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4558472" y="4968769"/>
            <a:ext cx="68313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Cryptocurrency theft increased 516% from 2020</a:t>
            </a:r>
            <a:endParaRPr sz="2000" dirty="0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3137146" y="3533860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#3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3842910" y="2151444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#2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4548674" y="829988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#</a:t>
            </a:r>
            <a:r>
              <a:rPr lang="en-US" sz="4000" b="1" i="1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174" name="Google Shape;174;p3"/>
          <p:cNvGrpSpPr/>
          <p:nvPr/>
        </p:nvGrpSpPr>
        <p:grpSpPr>
          <a:xfrm>
            <a:off x="4571795" y="1957748"/>
            <a:ext cx="6923184" cy="2825792"/>
            <a:chOff x="5504036" y="2016104"/>
            <a:chExt cx="5915712" cy="2825792"/>
          </a:xfrm>
        </p:grpSpPr>
        <p:cxnSp>
          <p:nvCxnSpPr>
            <p:cNvPr id="175" name="Google Shape;175;p3"/>
            <p:cNvCxnSpPr/>
            <p:nvPr/>
          </p:nvCxnSpPr>
          <p:spPr>
            <a:xfrm>
              <a:off x="6710156" y="2016104"/>
              <a:ext cx="4709592" cy="0"/>
            </a:xfrm>
            <a:prstGeom prst="straightConnector1">
              <a:avLst/>
            </a:prstGeom>
            <a:noFill/>
            <a:ln w="9525" cap="rnd" cmpd="sng">
              <a:solidFill>
                <a:schemeClr val="lt1">
                  <a:alpha val="5333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3"/>
            <p:cNvCxnSpPr/>
            <p:nvPr/>
          </p:nvCxnSpPr>
          <p:spPr>
            <a:xfrm>
              <a:off x="6107096" y="3429000"/>
              <a:ext cx="5312652" cy="0"/>
            </a:xfrm>
            <a:prstGeom prst="straightConnector1">
              <a:avLst/>
            </a:prstGeom>
            <a:noFill/>
            <a:ln w="9525" cap="rnd" cmpd="sng">
              <a:solidFill>
                <a:schemeClr val="lt1">
                  <a:alpha val="5333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3"/>
            <p:cNvCxnSpPr/>
            <p:nvPr/>
          </p:nvCxnSpPr>
          <p:spPr>
            <a:xfrm>
              <a:off x="5504036" y="4841896"/>
              <a:ext cx="5915712" cy="0"/>
            </a:xfrm>
            <a:prstGeom prst="straightConnector1">
              <a:avLst/>
            </a:prstGeom>
            <a:noFill/>
            <a:ln w="9525" cap="rnd" cmpd="sng">
              <a:solidFill>
                <a:schemeClr val="lt1">
                  <a:alpha val="5333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1" name="Google Shape;181;p3"/>
          <p:cNvSpPr txBox="1"/>
          <p:nvPr/>
        </p:nvSpPr>
        <p:spPr>
          <a:xfrm>
            <a:off x="6217846" y="988838"/>
            <a:ext cx="52436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Blockchain/DLT is projected to be a $3 trillion industry by 2030.</a:t>
            </a:r>
            <a:endParaRPr lang="en-US"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9441" y="182879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F3473-1663-E30C-F940-3069CB5D7EFC}"/>
              </a:ext>
            </a:extLst>
          </p:cNvPr>
          <p:cNvSpPr txBox="1"/>
          <p:nvPr/>
        </p:nvSpPr>
        <p:spPr>
          <a:xfrm>
            <a:off x="264321" y="6093050"/>
            <a:ext cx="11771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Securing Blockchain/DLT infrastructure is a major concern as billions are lost to hackers every year</a:t>
            </a:r>
            <a:endParaRPr lang="en-IN" sz="2200" dirty="0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6425B-6FFC-E8AA-5EDC-C76D428906B6}"/>
              </a:ext>
            </a:extLst>
          </p:cNvPr>
          <p:cNvSpPr txBox="1"/>
          <p:nvPr/>
        </p:nvSpPr>
        <p:spPr>
          <a:xfrm>
            <a:off x="4889564" y="3857625"/>
            <a:ext cx="703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record $14 billion in crypto was lost in 2021</a:t>
            </a:r>
            <a:endParaRPr lang="en-IN" sz="2000" dirty="0">
              <a:solidFill>
                <a:schemeClr val="lt1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54;p3">
            <a:extLst>
              <a:ext uri="{FF2B5EF4-FFF2-40B4-BE49-F238E27FC236}">
                <a16:creationId xmlns:a16="http://schemas.microsoft.com/office/drawing/2014/main" id="{961C6418-F62A-FA62-838B-59C886351A6B}"/>
              </a:ext>
            </a:extLst>
          </p:cNvPr>
          <p:cNvSpPr/>
          <p:nvPr/>
        </p:nvSpPr>
        <p:spPr>
          <a:xfrm>
            <a:off x="2698722" y="5001950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Quattrocento Sans"/>
            </a:endParaRPr>
          </a:p>
        </p:txBody>
      </p:sp>
      <p:sp>
        <p:nvSpPr>
          <p:cNvPr id="10" name="Google Shape;170;p3">
            <a:extLst>
              <a:ext uri="{FF2B5EF4-FFF2-40B4-BE49-F238E27FC236}">
                <a16:creationId xmlns:a16="http://schemas.microsoft.com/office/drawing/2014/main" id="{94D16B9C-B175-8968-F238-2515A7FCD625}"/>
              </a:ext>
            </a:extLst>
          </p:cNvPr>
          <p:cNvSpPr/>
          <p:nvPr/>
        </p:nvSpPr>
        <p:spPr>
          <a:xfrm>
            <a:off x="2482182" y="4753717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Roboto" panose="02000000000000000000" pitchFamily="2" charset="0"/>
                <a:cs typeface="Roboto" panose="02000000000000000000" pitchFamily="2" charset="0"/>
                <a:sym typeface="Quattrocento Sans"/>
              </a:rPr>
              <a:t>#4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-14240" y="-14428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524432" y="31376"/>
            <a:ext cx="1838305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Problem</a:t>
            </a:r>
            <a:endParaRPr sz="3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94" y="2044574"/>
            <a:ext cx="5660567" cy="4245425"/>
          </a:xfrm>
          <a:custGeom>
            <a:avLst/>
            <a:gdLst/>
            <a:ahLst/>
            <a:cxnLst/>
            <a:rect l="l" t="t" r="r" b="b"/>
            <a:pathLst>
              <a:path w="5660567" h="6858000" extrusionOk="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0" name="Google Shape;150;p3"/>
          <p:cNvGrpSpPr/>
          <p:nvPr/>
        </p:nvGrpSpPr>
        <p:grpSpPr>
          <a:xfrm rot="10800000">
            <a:off x="4784264" y="2599425"/>
            <a:ext cx="6478588" cy="1"/>
            <a:chOff x="1523994" y="3509963"/>
            <a:chExt cx="16178965" cy="1"/>
          </a:xfrm>
        </p:grpSpPr>
        <p:cxnSp>
          <p:nvCxnSpPr>
            <p:cNvPr id="151" name="Google Shape;151;p3"/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3" name="Google Shape;153;p3"/>
          <p:cNvSpPr/>
          <p:nvPr/>
        </p:nvSpPr>
        <p:spPr>
          <a:xfrm rot="10800000" flipH="1">
            <a:off x="1863079" y="1625643"/>
            <a:ext cx="3085691" cy="5109353"/>
          </a:xfrm>
          <a:custGeom>
            <a:avLst/>
            <a:gdLst/>
            <a:ahLst/>
            <a:cxnLst/>
            <a:rect l="l" t="t" r="r" b="b"/>
            <a:pathLst>
              <a:path w="3574648" h="6858000" extrusionOk="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14E79">
                  <a:alpha val="81176"/>
                </a:srgbClr>
              </a:gs>
              <a:gs pos="94000">
                <a:srgbClr val="07193A">
                  <a:alpha val="73333"/>
                </a:srgbClr>
              </a:gs>
              <a:gs pos="100000">
                <a:srgbClr val="07193A">
                  <a:alpha val="73333"/>
                </a:srgbClr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327372" y="4629205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4078500" y="3225812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784264" y="1873876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6115049" y="1587387"/>
            <a:ext cx="6095997" cy="799241"/>
            <a:chOff x="726656" y="691557"/>
            <a:chExt cx="4795485" cy="858849"/>
          </a:xfrm>
        </p:grpSpPr>
        <p:sp>
          <p:nvSpPr>
            <p:cNvPr id="159" name="Google Shape;159;p3"/>
            <p:cNvSpPr txBox="1"/>
            <p:nvPr/>
          </p:nvSpPr>
          <p:spPr>
            <a:xfrm>
              <a:off x="915500" y="691557"/>
              <a:ext cx="3194276" cy="39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1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Client End Vulnerabilities</a:t>
              </a:r>
              <a:endParaRPr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726656" y="1054310"/>
              <a:ext cx="4795485" cy="496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5399121" y="3003228"/>
            <a:ext cx="7516535" cy="746756"/>
            <a:chOff x="944268" y="726946"/>
            <a:chExt cx="5550294" cy="746756"/>
          </a:xfrm>
        </p:grpSpPr>
        <p:sp>
          <p:nvSpPr>
            <p:cNvPr id="162" name="Google Shape;162;p3"/>
            <p:cNvSpPr txBox="1"/>
            <p:nvPr/>
          </p:nvSpPr>
          <p:spPr>
            <a:xfrm>
              <a:off x="1152976" y="726946"/>
              <a:ext cx="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944268" y="1165925"/>
              <a:ext cx="55502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Assets lost </a:t>
              </a:r>
              <a:r>
                <a:rPr lang="en-US" sz="2000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while using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CEX &amp; DEX for crypto transactions</a:t>
              </a:r>
              <a:endParaRPr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5" name="Google Shape;165;p3"/>
          <p:cNvSpPr txBox="1"/>
          <p:nvPr/>
        </p:nvSpPr>
        <p:spPr>
          <a:xfrm>
            <a:off x="5038729" y="4335101"/>
            <a:ext cx="8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7" name="Google Shape;167;p3"/>
          <p:cNvGrpSpPr/>
          <p:nvPr/>
        </p:nvGrpSpPr>
        <p:grpSpPr>
          <a:xfrm>
            <a:off x="4745506" y="4345292"/>
            <a:ext cx="6831398" cy="805941"/>
            <a:chOff x="725918" y="705516"/>
            <a:chExt cx="5605043" cy="805941"/>
          </a:xfrm>
        </p:grpSpPr>
        <p:sp>
          <p:nvSpPr>
            <p:cNvPr id="168" name="Google Shape;168;p3"/>
            <p:cNvSpPr txBox="1"/>
            <p:nvPr/>
          </p:nvSpPr>
          <p:spPr>
            <a:xfrm>
              <a:off x="968869" y="705516"/>
              <a:ext cx="52721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1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Threat from Quantum Computers (QC)</a:t>
              </a:r>
              <a:endParaRPr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725918" y="1049792"/>
              <a:ext cx="56050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Risk that QC will break the current PKI ecosystem of BC/DLT</a:t>
              </a:r>
              <a:endParaRPr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3110832" y="4380972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#3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3861960" y="2977579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#2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4567724" y="1625643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</a:t>
            </a: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5808674" y="2954739"/>
            <a:ext cx="4719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Exchange End Vulnerabilities</a:t>
            </a: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0" y="105875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178;p3">
            <a:extLst>
              <a:ext uri="{FF2B5EF4-FFF2-40B4-BE49-F238E27FC236}">
                <a16:creationId xmlns:a16="http://schemas.microsoft.com/office/drawing/2014/main" id="{E9102B73-87D9-6922-6E51-FC1FAA82C718}"/>
              </a:ext>
            </a:extLst>
          </p:cNvPr>
          <p:cNvSpPr txBox="1"/>
          <p:nvPr/>
        </p:nvSpPr>
        <p:spPr>
          <a:xfrm>
            <a:off x="5067072" y="4128922"/>
            <a:ext cx="3216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166;p3">
            <a:extLst>
              <a:ext uri="{FF2B5EF4-FFF2-40B4-BE49-F238E27FC236}">
                <a16:creationId xmlns:a16="http://schemas.microsoft.com/office/drawing/2014/main" id="{FF7035AB-B525-B385-DF61-C6D3AFB861A5}"/>
              </a:ext>
            </a:extLst>
          </p:cNvPr>
          <p:cNvSpPr txBox="1"/>
          <p:nvPr/>
        </p:nvSpPr>
        <p:spPr>
          <a:xfrm>
            <a:off x="5808674" y="2103316"/>
            <a:ext cx="64023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   Assets lost due to client-end system vulnerabilities</a:t>
            </a:r>
            <a:endParaRPr sz="20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" name="Google Shape;150;p3">
            <a:extLst>
              <a:ext uri="{FF2B5EF4-FFF2-40B4-BE49-F238E27FC236}">
                <a16:creationId xmlns:a16="http://schemas.microsoft.com/office/drawing/2014/main" id="{99C06C63-1854-AC76-63D1-EEC81A6ABE05}"/>
              </a:ext>
            </a:extLst>
          </p:cNvPr>
          <p:cNvGrpSpPr/>
          <p:nvPr/>
        </p:nvGrpSpPr>
        <p:grpSpPr>
          <a:xfrm rot="10800000">
            <a:off x="4072900" y="3951937"/>
            <a:ext cx="6478588" cy="1"/>
            <a:chOff x="1523994" y="3509963"/>
            <a:chExt cx="16178965" cy="1"/>
          </a:xfrm>
        </p:grpSpPr>
        <p:cxnSp>
          <p:nvCxnSpPr>
            <p:cNvPr id="8" name="Google Shape;151;p3">
              <a:extLst>
                <a:ext uri="{FF2B5EF4-FFF2-40B4-BE49-F238E27FC236}">
                  <a16:creationId xmlns:a16="http://schemas.microsoft.com/office/drawing/2014/main" id="{46E2179E-381E-9B23-1C61-EDB6BDC61613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152;p3">
              <a:extLst>
                <a:ext uri="{FF2B5EF4-FFF2-40B4-BE49-F238E27FC236}">
                  <a16:creationId xmlns:a16="http://schemas.microsoft.com/office/drawing/2014/main" id="{57ACBAFB-AF13-4287-0707-3602AA328AD2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150;p3">
            <a:extLst>
              <a:ext uri="{FF2B5EF4-FFF2-40B4-BE49-F238E27FC236}">
                <a16:creationId xmlns:a16="http://schemas.microsoft.com/office/drawing/2014/main" id="{2696BF46-735C-D39E-109D-0924D359981F}"/>
              </a:ext>
            </a:extLst>
          </p:cNvPr>
          <p:cNvGrpSpPr/>
          <p:nvPr/>
        </p:nvGrpSpPr>
        <p:grpSpPr>
          <a:xfrm rot="10800000">
            <a:off x="2024421" y="6734996"/>
            <a:ext cx="6478588" cy="1"/>
            <a:chOff x="1523994" y="3509963"/>
            <a:chExt cx="16178965" cy="1"/>
          </a:xfrm>
        </p:grpSpPr>
        <p:cxnSp>
          <p:nvCxnSpPr>
            <p:cNvPr id="11" name="Google Shape;151;p3">
              <a:extLst>
                <a:ext uri="{FF2B5EF4-FFF2-40B4-BE49-F238E27FC236}">
                  <a16:creationId xmlns:a16="http://schemas.microsoft.com/office/drawing/2014/main" id="{86629508-5CFA-AE4E-17A9-16B4007B6F78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52;p3">
              <a:extLst>
                <a:ext uri="{FF2B5EF4-FFF2-40B4-BE49-F238E27FC236}">
                  <a16:creationId xmlns:a16="http://schemas.microsoft.com/office/drawing/2014/main" id="{E22E85BE-9875-6720-40E3-C7DD6310FE8B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" name="Google Shape;150;p3">
            <a:extLst>
              <a:ext uri="{FF2B5EF4-FFF2-40B4-BE49-F238E27FC236}">
                <a16:creationId xmlns:a16="http://schemas.microsoft.com/office/drawing/2014/main" id="{CDF805C3-C005-D467-BA08-7CBDDE5528CE}"/>
              </a:ext>
            </a:extLst>
          </p:cNvPr>
          <p:cNvGrpSpPr/>
          <p:nvPr/>
        </p:nvGrpSpPr>
        <p:grpSpPr>
          <a:xfrm rot="10800000">
            <a:off x="2973397" y="5379332"/>
            <a:ext cx="6478588" cy="1"/>
            <a:chOff x="1523994" y="3509963"/>
            <a:chExt cx="16178965" cy="1"/>
          </a:xfrm>
        </p:grpSpPr>
        <p:cxnSp>
          <p:nvCxnSpPr>
            <p:cNvPr id="14" name="Google Shape;151;p3">
              <a:extLst>
                <a:ext uri="{FF2B5EF4-FFF2-40B4-BE49-F238E27FC236}">
                  <a16:creationId xmlns:a16="http://schemas.microsoft.com/office/drawing/2014/main" id="{5D8F7514-B79A-A689-941D-52129288025F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2;p3">
              <a:extLst>
                <a:ext uri="{FF2B5EF4-FFF2-40B4-BE49-F238E27FC236}">
                  <a16:creationId xmlns:a16="http://schemas.microsoft.com/office/drawing/2014/main" id="{DD8D392F-E926-65DE-29D1-E9E3AF23BED4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" name="Google Shape;165;p3">
            <a:extLst>
              <a:ext uri="{FF2B5EF4-FFF2-40B4-BE49-F238E27FC236}">
                <a16:creationId xmlns:a16="http://schemas.microsoft.com/office/drawing/2014/main" id="{FE925813-7105-616A-2CD5-CA5D862EDE0A}"/>
              </a:ext>
            </a:extLst>
          </p:cNvPr>
          <p:cNvSpPr txBox="1"/>
          <p:nvPr/>
        </p:nvSpPr>
        <p:spPr>
          <a:xfrm>
            <a:off x="4358009" y="5696541"/>
            <a:ext cx="8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178;p3">
            <a:extLst>
              <a:ext uri="{FF2B5EF4-FFF2-40B4-BE49-F238E27FC236}">
                <a16:creationId xmlns:a16="http://schemas.microsoft.com/office/drawing/2014/main" id="{67414F8C-C9FE-A632-AF1F-0CC8BF26D280}"/>
              </a:ext>
            </a:extLst>
          </p:cNvPr>
          <p:cNvSpPr txBox="1"/>
          <p:nvPr/>
        </p:nvSpPr>
        <p:spPr>
          <a:xfrm>
            <a:off x="4386352" y="5490362"/>
            <a:ext cx="3216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169;p3">
            <a:extLst>
              <a:ext uri="{FF2B5EF4-FFF2-40B4-BE49-F238E27FC236}">
                <a16:creationId xmlns:a16="http://schemas.microsoft.com/office/drawing/2014/main" id="{0578F147-573E-4BA7-0D21-B81548DFEE1A}"/>
              </a:ext>
            </a:extLst>
          </p:cNvPr>
          <p:cNvSpPr txBox="1"/>
          <p:nvPr/>
        </p:nvSpPr>
        <p:spPr>
          <a:xfrm>
            <a:off x="2590800" y="5854548"/>
            <a:ext cx="932951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Scams/Hacks 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prove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detrimental to the growth of the blockchain/crypto economy and hence cybersecurity remains the top priority for the industry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7F72A-412B-51A7-6F3E-229236419C43}"/>
              </a:ext>
            </a:extLst>
          </p:cNvPr>
          <p:cNvSpPr txBox="1"/>
          <p:nvPr/>
        </p:nvSpPr>
        <p:spPr>
          <a:xfrm>
            <a:off x="629267" y="744992"/>
            <a:ext cx="10749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</a:rPr>
              <a:t>Almost all of the blockchain (BC)/crypto hacks can be attributed to any one of the following threats</a:t>
            </a:r>
            <a:endParaRPr lang="en-IN" sz="2000" dirty="0">
              <a:solidFill>
                <a:schemeClr val="lt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6211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684" y="-93451"/>
            <a:ext cx="10026046" cy="6746946"/>
          </a:xfrm>
          <a:custGeom>
            <a:avLst/>
            <a:gdLst/>
            <a:ahLst/>
            <a:cxnLst/>
            <a:rect l="l" t="t" r="r" b="b"/>
            <a:pathLst>
              <a:path w="5660567" h="6858000" extrusionOk="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-15684" y="-101361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0" name="Google Shape;150;p3"/>
          <p:cNvGrpSpPr/>
          <p:nvPr/>
        </p:nvGrpSpPr>
        <p:grpSpPr>
          <a:xfrm rot="10800000">
            <a:off x="2478620" y="3596132"/>
            <a:ext cx="6478588" cy="1"/>
            <a:chOff x="1523994" y="3509963"/>
            <a:chExt cx="16178965" cy="1"/>
          </a:xfrm>
        </p:grpSpPr>
        <p:cxnSp>
          <p:nvCxnSpPr>
            <p:cNvPr id="151" name="Google Shape;151;p3"/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3"/>
          <p:cNvSpPr/>
          <p:nvPr/>
        </p:nvSpPr>
        <p:spPr>
          <a:xfrm>
            <a:off x="1422260" y="4291030"/>
            <a:ext cx="1523754" cy="962550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2198098" y="2358273"/>
            <a:ext cx="1453680" cy="924246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3752849" y="2295138"/>
            <a:ext cx="6095997" cy="786814"/>
            <a:chOff x="726656" y="704911"/>
            <a:chExt cx="4795485" cy="845495"/>
          </a:xfrm>
        </p:grpSpPr>
        <p:sp>
          <p:nvSpPr>
            <p:cNvPr id="159" name="Google Shape;159;p3"/>
            <p:cNvSpPr txBox="1"/>
            <p:nvPr/>
          </p:nvSpPr>
          <p:spPr>
            <a:xfrm>
              <a:off x="1152974" y="704911"/>
              <a:ext cx="4219311" cy="39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1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Hacks due to 3</a:t>
              </a:r>
              <a:r>
                <a:rPr lang="en-US" sz="2400" b="1" i="1" baseline="30000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rd</a:t>
              </a:r>
              <a:r>
                <a:rPr lang="en-US" sz="2400" b="1" i="1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 Party Permissions </a:t>
              </a:r>
              <a:endParaRPr lang="en-IN"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726656" y="1054310"/>
              <a:ext cx="4795485" cy="496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2799558" y="4317678"/>
            <a:ext cx="8087861" cy="770814"/>
            <a:chOff x="768996" y="726946"/>
            <a:chExt cx="5972168" cy="770814"/>
          </a:xfrm>
        </p:grpSpPr>
        <p:sp>
          <p:nvSpPr>
            <p:cNvPr id="162" name="Google Shape;162;p3"/>
            <p:cNvSpPr txBox="1"/>
            <p:nvPr/>
          </p:nvSpPr>
          <p:spPr>
            <a:xfrm>
              <a:off x="1152976" y="726946"/>
              <a:ext cx="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768996" y="882207"/>
              <a:ext cx="5972168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1016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</a:pPr>
              <a:r>
                <a:rPr lang="en-US" sz="2000" dirty="0">
                  <a:solidFill>
                    <a:schemeClr val="lt1"/>
                  </a:solidFill>
                  <a:latin typeface="Titillium Web" panose="00000500000000000000" pitchFamily="2" charset="0"/>
                  <a:sym typeface="Arial"/>
                </a:rPr>
                <a:t>     </a:t>
              </a:r>
              <a:r>
                <a:rPr lang="en-US" sz="2000" dirty="0">
                  <a:solidFill>
                    <a:schemeClr val="lt1"/>
                  </a:solidFill>
                  <a:latin typeface="Titillium Web" panose="00000500000000000000" pitchFamily="2" charset="0"/>
                </a:rPr>
                <a:t>I</a:t>
              </a:r>
              <a:r>
                <a:rPr lang="en-US" sz="2000" dirty="0">
                  <a:solidFill>
                    <a:schemeClr val="lt1"/>
                  </a:solidFill>
                  <a:latin typeface="Titillium Web" panose="00000500000000000000" pitchFamily="2" charset="0"/>
                  <a:sym typeface="Arial"/>
                </a:rPr>
                <a:t>mpending threats from future quantum computers that can potentially break the current PKI infrastructure of blockchain.</a:t>
              </a:r>
              <a:endPara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endParaRPr>
            </a:p>
          </p:txBody>
        </p:sp>
      </p:grpSp>
      <p:sp>
        <p:nvSpPr>
          <p:cNvPr id="172" name="Google Shape;172;p3"/>
          <p:cNvSpPr/>
          <p:nvPr/>
        </p:nvSpPr>
        <p:spPr>
          <a:xfrm>
            <a:off x="1152418" y="3997616"/>
            <a:ext cx="1799974" cy="1137037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#2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940958" y="2071803"/>
            <a:ext cx="1717198" cy="1091789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</a:t>
            </a:r>
            <a:r>
              <a:rPr lang="en-US" sz="4000" b="1" i="1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3470111" y="4113713"/>
            <a:ext cx="6988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Q-Day Threats</a:t>
            </a: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54005" y="89430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178;p3">
            <a:extLst>
              <a:ext uri="{FF2B5EF4-FFF2-40B4-BE49-F238E27FC236}">
                <a16:creationId xmlns:a16="http://schemas.microsoft.com/office/drawing/2014/main" id="{E9102B73-87D9-6922-6E51-FC1FAA82C718}"/>
              </a:ext>
            </a:extLst>
          </p:cNvPr>
          <p:cNvSpPr txBox="1"/>
          <p:nvPr/>
        </p:nvSpPr>
        <p:spPr>
          <a:xfrm>
            <a:off x="2704872" y="5443372"/>
            <a:ext cx="3216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166;p3">
            <a:extLst>
              <a:ext uri="{FF2B5EF4-FFF2-40B4-BE49-F238E27FC236}">
                <a16:creationId xmlns:a16="http://schemas.microsoft.com/office/drawing/2014/main" id="{FF7035AB-B525-B385-DF61-C6D3AFB861A5}"/>
              </a:ext>
            </a:extLst>
          </p:cNvPr>
          <p:cNvSpPr txBox="1"/>
          <p:nvPr/>
        </p:nvSpPr>
        <p:spPr>
          <a:xfrm>
            <a:off x="3553283" y="2700396"/>
            <a:ext cx="816221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016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      Inherent vulnerabilities originating from mandatory 3rd party permissions granted by legacy hardware/software to 3</a:t>
            </a:r>
            <a:r>
              <a:rPr lang="en-US" sz="2000" baseline="30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rd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 party codes/apps.</a:t>
            </a:r>
          </a:p>
        </p:txBody>
      </p:sp>
      <p:grpSp>
        <p:nvGrpSpPr>
          <p:cNvPr id="7" name="Google Shape;150;p3">
            <a:extLst>
              <a:ext uri="{FF2B5EF4-FFF2-40B4-BE49-F238E27FC236}">
                <a16:creationId xmlns:a16="http://schemas.microsoft.com/office/drawing/2014/main" id="{99C06C63-1854-AC76-63D1-EEC81A6ABE05}"/>
              </a:ext>
            </a:extLst>
          </p:cNvPr>
          <p:cNvGrpSpPr/>
          <p:nvPr/>
        </p:nvGrpSpPr>
        <p:grpSpPr>
          <a:xfrm rot="10800000">
            <a:off x="1710700" y="5266387"/>
            <a:ext cx="6478588" cy="1"/>
            <a:chOff x="1523994" y="3509963"/>
            <a:chExt cx="16178965" cy="1"/>
          </a:xfrm>
        </p:grpSpPr>
        <p:cxnSp>
          <p:nvCxnSpPr>
            <p:cNvPr id="8" name="Google Shape;151;p3">
              <a:extLst>
                <a:ext uri="{FF2B5EF4-FFF2-40B4-BE49-F238E27FC236}">
                  <a16:creationId xmlns:a16="http://schemas.microsoft.com/office/drawing/2014/main" id="{46E2179E-381E-9B23-1C61-EDB6BDC61613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152;p3">
              <a:extLst>
                <a:ext uri="{FF2B5EF4-FFF2-40B4-BE49-F238E27FC236}">
                  <a16:creationId xmlns:a16="http://schemas.microsoft.com/office/drawing/2014/main" id="{57ACBAFB-AF13-4287-0707-3602AA328AD2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150;p3">
            <a:extLst>
              <a:ext uri="{FF2B5EF4-FFF2-40B4-BE49-F238E27FC236}">
                <a16:creationId xmlns:a16="http://schemas.microsoft.com/office/drawing/2014/main" id="{2696BF46-735C-D39E-109D-0924D359981F}"/>
              </a:ext>
            </a:extLst>
          </p:cNvPr>
          <p:cNvGrpSpPr/>
          <p:nvPr/>
        </p:nvGrpSpPr>
        <p:grpSpPr>
          <a:xfrm rot="10800000">
            <a:off x="2024421" y="6734996"/>
            <a:ext cx="6478588" cy="1"/>
            <a:chOff x="1523994" y="3509963"/>
            <a:chExt cx="16178965" cy="1"/>
          </a:xfrm>
        </p:grpSpPr>
        <p:cxnSp>
          <p:nvCxnSpPr>
            <p:cNvPr id="11" name="Google Shape;151;p3">
              <a:extLst>
                <a:ext uri="{FF2B5EF4-FFF2-40B4-BE49-F238E27FC236}">
                  <a16:creationId xmlns:a16="http://schemas.microsoft.com/office/drawing/2014/main" id="{86629508-5CFA-AE4E-17A9-16B4007B6F78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52;p3">
              <a:extLst>
                <a:ext uri="{FF2B5EF4-FFF2-40B4-BE49-F238E27FC236}">
                  <a16:creationId xmlns:a16="http://schemas.microsoft.com/office/drawing/2014/main" id="{E22E85BE-9875-6720-40E3-C7DD6310FE8B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32EA29-6F01-46CF-9A08-1E5321A4CF5C}"/>
              </a:ext>
            </a:extLst>
          </p:cNvPr>
          <p:cNvSpPr txBox="1"/>
          <p:nvPr/>
        </p:nvSpPr>
        <p:spPr>
          <a:xfrm>
            <a:off x="645597" y="1041015"/>
            <a:ext cx="1106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lt1"/>
                </a:solidFill>
                <a:latin typeface="Titillium Web" panose="00000500000000000000" pitchFamily="2" charset="0"/>
              </a:rPr>
              <a:t>Security </a:t>
            </a:r>
            <a:r>
              <a:rPr lang="en-US" sz="2200" b="1" i="1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breaches in legacy DLT/blockchain systems can be summarized into 2 major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6E0A-9BB5-F6B9-172B-9C0842A812DA}"/>
              </a:ext>
            </a:extLst>
          </p:cNvPr>
          <p:cNvSpPr txBox="1"/>
          <p:nvPr/>
        </p:nvSpPr>
        <p:spPr>
          <a:xfrm>
            <a:off x="526773" y="5900476"/>
            <a:ext cx="1123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lt1"/>
                </a:solidFill>
                <a:latin typeface="Titillium Web" panose="00000500000000000000" pitchFamily="2" charset="0"/>
              </a:rPr>
              <a:t>Unfortunately, the current BC/DLT ecosystem is vulnerable to both and is prone to complete breakdown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1371D-914F-DAFA-924B-4F4ABB323BE6}"/>
              </a:ext>
            </a:extLst>
          </p:cNvPr>
          <p:cNvSpPr txBox="1"/>
          <p:nvPr/>
        </p:nvSpPr>
        <p:spPr>
          <a:xfrm>
            <a:off x="596921" y="120020"/>
            <a:ext cx="956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lt1"/>
                </a:solidFill>
                <a:latin typeface="Titillium Web" panose="00000500000000000000" pitchFamily="2" charset="0"/>
              </a:rPr>
              <a:t>Reasons for Blockchain/DLT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74636939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-14240" y="-14428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524432" y="31376"/>
            <a:ext cx="3110590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More </a:t>
            </a: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Problems</a:t>
            </a:r>
            <a:endParaRPr sz="3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94" y="2044574"/>
            <a:ext cx="5660567" cy="4245425"/>
          </a:xfrm>
          <a:custGeom>
            <a:avLst/>
            <a:gdLst/>
            <a:ahLst/>
            <a:cxnLst/>
            <a:rect l="l" t="t" r="r" b="b"/>
            <a:pathLst>
              <a:path w="5660567" h="6858000" extrusionOk="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0" name="Google Shape;150;p3"/>
          <p:cNvGrpSpPr/>
          <p:nvPr/>
        </p:nvGrpSpPr>
        <p:grpSpPr>
          <a:xfrm rot="10800000">
            <a:off x="4784264" y="2599425"/>
            <a:ext cx="6478588" cy="1"/>
            <a:chOff x="1523994" y="3509963"/>
            <a:chExt cx="16178965" cy="1"/>
          </a:xfrm>
        </p:grpSpPr>
        <p:cxnSp>
          <p:nvCxnSpPr>
            <p:cNvPr id="151" name="Google Shape;151;p3"/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3" name="Google Shape;153;p3"/>
          <p:cNvSpPr/>
          <p:nvPr/>
        </p:nvSpPr>
        <p:spPr>
          <a:xfrm rot="10800000" flipH="1">
            <a:off x="1863079" y="1625643"/>
            <a:ext cx="3085691" cy="5109353"/>
          </a:xfrm>
          <a:custGeom>
            <a:avLst/>
            <a:gdLst/>
            <a:ahLst/>
            <a:cxnLst/>
            <a:rect l="l" t="t" r="r" b="b"/>
            <a:pathLst>
              <a:path w="3574648" h="6858000" extrusionOk="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14E79">
                  <a:alpha val="81176"/>
                </a:srgbClr>
              </a:gs>
              <a:gs pos="94000">
                <a:srgbClr val="07193A">
                  <a:alpha val="73333"/>
                </a:srgbClr>
              </a:gs>
              <a:gs pos="100000">
                <a:srgbClr val="07193A">
                  <a:alpha val="73333"/>
                </a:srgbClr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327372" y="4629205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4078500" y="3225812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784264" y="1873876"/>
            <a:ext cx="1229714" cy="713317"/>
          </a:xfrm>
          <a:prstGeom prst="parallelogram">
            <a:avLst>
              <a:gd name="adj" fmla="val 50362"/>
            </a:avLst>
          </a:prstGeom>
          <a:solidFill>
            <a:srgbClr val="FFFFFF"/>
          </a:solidFill>
          <a:ln>
            <a:noFill/>
          </a:ln>
          <a:effectLst>
            <a:outerShdw blurRad="215900" sx="102000" sy="102000" algn="ctr" rotWithShape="0">
              <a:srgbClr val="000000">
                <a:alpha val="1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6115049" y="1587387"/>
            <a:ext cx="6095997" cy="799241"/>
            <a:chOff x="726656" y="691557"/>
            <a:chExt cx="4795485" cy="858849"/>
          </a:xfrm>
        </p:grpSpPr>
        <p:sp>
          <p:nvSpPr>
            <p:cNvPr id="159" name="Google Shape;159;p3"/>
            <p:cNvSpPr txBox="1"/>
            <p:nvPr/>
          </p:nvSpPr>
          <p:spPr>
            <a:xfrm>
              <a:off x="915500" y="691557"/>
              <a:ext cx="3194276" cy="39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1" u="none" strike="noStrike" cap="none" dirty="0">
                  <a:solidFill>
                    <a:schemeClr val="accent2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2017</a:t>
              </a:r>
              <a:r>
                <a:rPr lang="en-US" sz="2400" b="1" i="1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: 82 candidate PQCs</a:t>
              </a:r>
              <a:endParaRPr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726656" y="1054310"/>
              <a:ext cx="4795485" cy="496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Titillium Web" panose="00000500000000000000" pitchFamily="2" charset="0"/>
                <a:sym typeface="Arial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5399121" y="3003228"/>
            <a:ext cx="7516535" cy="746756"/>
            <a:chOff x="947804" y="726946"/>
            <a:chExt cx="5571079" cy="746756"/>
          </a:xfrm>
        </p:grpSpPr>
        <p:sp>
          <p:nvSpPr>
            <p:cNvPr id="162" name="Google Shape;162;p3"/>
            <p:cNvSpPr txBox="1"/>
            <p:nvPr/>
          </p:nvSpPr>
          <p:spPr>
            <a:xfrm>
              <a:off x="1152976" y="726946"/>
              <a:ext cx="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944268" y="1165925"/>
              <a:ext cx="55502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Two of the four finalists were broken the same year</a:t>
              </a:r>
              <a:endParaRPr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5" name="Google Shape;165;p3"/>
          <p:cNvSpPr txBox="1"/>
          <p:nvPr/>
        </p:nvSpPr>
        <p:spPr>
          <a:xfrm>
            <a:off x="5038729" y="4335101"/>
            <a:ext cx="8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7" name="Google Shape;167;p3"/>
          <p:cNvGrpSpPr/>
          <p:nvPr/>
        </p:nvGrpSpPr>
        <p:grpSpPr>
          <a:xfrm>
            <a:off x="4575028" y="4345292"/>
            <a:ext cx="7425300" cy="805941"/>
            <a:chOff x="586042" y="705516"/>
            <a:chExt cx="6092329" cy="805941"/>
          </a:xfrm>
        </p:grpSpPr>
        <p:sp>
          <p:nvSpPr>
            <p:cNvPr id="168" name="Google Shape;168;p3"/>
            <p:cNvSpPr txBox="1"/>
            <p:nvPr/>
          </p:nvSpPr>
          <p:spPr>
            <a:xfrm>
              <a:off x="968869" y="705516"/>
              <a:ext cx="52721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1" u="none" strike="noStrike" cap="none" dirty="0">
                  <a:solidFill>
                    <a:schemeClr val="accent2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2023</a:t>
              </a:r>
              <a:r>
                <a:rPr lang="en-US" sz="2400" b="1" i="1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: A</a:t>
              </a:r>
              <a:r>
                <a:rPr lang="en-US" sz="2400" b="1" i="1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ll NIST selected </a:t>
              </a:r>
              <a:r>
                <a:rPr lang="en-US" sz="2400" b="1" i="1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PQCs were breached </a:t>
              </a:r>
              <a:endParaRPr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586042" y="1049792"/>
              <a:ext cx="60923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0" i="0" u="none" strike="noStrike" cap="none" dirty="0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rPr>
                <a:t>All 82 PQC candidates, having failed NIST initiative in serious jeopardy</a:t>
              </a:r>
              <a:endParaRPr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3110832" y="4380972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#3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3861960" y="2977579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#2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4567724" y="1625643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#</a:t>
            </a:r>
            <a:r>
              <a:rPr lang="en-US" sz="4000" b="1" i="1" u="none" strike="noStrike" cap="none" dirty="0">
                <a:solidFill>
                  <a:schemeClr val="dk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5808674" y="2954739"/>
            <a:ext cx="4719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2022</a:t>
            </a:r>
            <a:r>
              <a:rPr lang="en-US" sz="2400" b="1" i="1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: Four Finalist PQCs selected</a:t>
            </a: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0" y="105875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178;p3">
            <a:extLst>
              <a:ext uri="{FF2B5EF4-FFF2-40B4-BE49-F238E27FC236}">
                <a16:creationId xmlns:a16="http://schemas.microsoft.com/office/drawing/2014/main" id="{E9102B73-87D9-6922-6E51-FC1FAA82C718}"/>
              </a:ext>
            </a:extLst>
          </p:cNvPr>
          <p:cNvSpPr txBox="1"/>
          <p:nvPr/>
        </p:nvSpPr>
        <p:spPr>
          <a:xfrm>
            <a:off x="5067072" y="4128922"/>
            <a:ext cx="3216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166;p3">
            <a:extLst>
              <a:ext uri="{FF2B5EF4-FFF2-40B4-BE49-F238E27FC236}">
                <a16:creationId xmlns:a16="http://schemas.microsoft.com/office/drawing/2014/main" id="{FF7035AB-B525-B385-DF61-C6D3AFB861A5}"/>
              </a:ext>
            </a:extLst>
          </p:cNvPr>
          <p:cNvSpPr txBox="1"/>
          <p:nvPr/>
        </p:nvSpPr>
        <p:spPr>
          <a:xfrm>
            <a:off x="5865119" y="2103316"/>
            <a:ext cx="64023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In 2017 82 candidate PQCs entered th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e NIST challenge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</a:t>
            </a:r>
            <a:endParaRPr sz="20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" name="Google Shape;150;p3">
            <a:extLst>
              <a:ext uri="{FF2B5EF4-FFF2-40B4-BE49-F238E27FC236}">
                <a16:creationId xmlns:a16="http://schemas.microsoft.com/office/drawing/2014/main" id="{99C06C63-1854-AC76-63D1-EEC81A6ABE05}"/>
              </a:ext>
            </a:extLst>
          </p:cNvPr>
          <p:cNvGrpSpPr/>
          <p:nvPr/>
        </p:nvGrpSpPr>
        <p:grpSpPr>
          <a:xfrm rot="10800000">
            <a:off x="4072900" y="3951937"/>
            <a:ext cx="6478588" cy="1"/>
            <a:chOff x="1523994" y="3509963"/>
            <a:chExt cx="16178965" cy="1"/>
          </a:xfrm>
        </p:grpSpPr>
        <p:cxnSp>
          <p:nvCxnSpPr>
            <p:cNvPr id="8" name="Google Shape;151;p3">
              <a:extLst>
                <a:ext uri="{FF2B5EF4-FFF2-40B4-BE49-F238E27FC236}">
                  <a16:creationId xmlns:a16="http://schemas.microsoft.com/office/drawing/2014/main" id="{46E2179E-381E-9B23-1C61-EDB6BDC61613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152;p3">
              <a:extLst>
                <a:ext uri="{FF2B5EF4-FFF2-40B4-BE49-F238E27FC236}">
                  <a16:creationId xmlns:a16="http://schemas.microsoft.com/office/drawing/2014/main" id="{57ACBAFB-AF13-4287-0707-3602AA328AD2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150;p3">
            <a:extLst>
              <a:ext uri="{FF2B5EF4-FFF2-40B4-BE49-F238E27FC236}">
                <a16:creationId xmlns:a16="http://schemas.microsoft.com/office/drawing/2014/main" id="{2696BF46-735C-D39E-109D-0924D359981F}"/>
              </a:ext>
            </a:extLst>
          </p:cNvPr>
          <p:cNvGrpSpPr/>
          <p:nvPr/>
        </p:nvGrpSpPr>
        <p:grpSpPr>
          <a:xfrm rot="10800000">
            <a:off x="2024421" y="6734996"/>
            <a:ext cx="6478588" cy="1"/>
            <a:chOff x="1523994" y="3509963"/>
            <a:chExt cx="16178965" cy="1"/>
          </a:xfrm>
        </p:grpSpPr>
        <p:cxnSp>
          <p:nvCxnSpPr>
            <p:cNvPr id="11" name="Google Shape;151;p3">
              <a:extLst>
                <a:ext uri="{FF2B5EF4-FFF2-40B4-BE49-F238E27FC236}">
                  <a16:creationId xmlns:a16="http://schemas.microsoft.com/office/drawing/2014/main" id="{86629508-5CFA-AE4E-17A9-16B4007B6F78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52;p3">
              <a:extLst>
                <a:ext uri="{FF2B5EF4-FFF2-40B4-BE49-F238E27FC236}">
                  <a16:creationId xmlns:a16="http://schemas.microsoft.com/office/drawing/2014/main" id="{E22E85BE-9875-6720-40E3-C7DD6310FE8B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" name="Google Shape;150;p3">
            <a:extLst>
              <a:ext uri="{FF2B5EF4-FFF2-40B4-BE49-F238E27FC236}">
                <a16:creationId xmlns:a16="http://schemas.microsoft.com/office/drawing/2014/main" id="{CDF805C3-C005-D467-BA08-7CBDDE5528CE}"/>
              </a:ext>
            </a:extLst>
          </p:cNvPr>
          <p:cNvGrpSpPr/>
          <p:nvPr/>
        </p:nvGrpSpPr>
        <p:grpSpPr>
          <a:xfrm rot="10800000">
            <a:off x="2973397" y="5379332"/>
            <a:ext cx="6478588" cy="1"/>
            <a:chOff x="1523994" y="3509963"/>
            <a:chExt cx="16178965" cy="1"/>
          </a:xfrm>
        </p:grpSpPr>
        <p:cxnSp>
          <p:nvCxnSpPr>
            <p:cNvPr id="14" name="Google Shape;151;p3">
              <a:extLst>
                <a:ext uri="{FF2B5EF4-FFF2-40B4-BE49-F238E27FC236}">
                  <a16:creationId xmlns:a16="http://schemas.microsoft.com/office/drawing/2014/main" id="{5D8F7514-B79A-A689-941D-52129288025F}"/>
                </a:ext>
              </a:extLst>
            </p:cNvPr>
            <p:cNvCxnSpPr/>
            <p:nvPr/>
          </p:nvCxnSpPr>
          <p:spPr>
            <a:xfrm>
              <a:off x="2079810" y="3509963"/>
              <a:ext cx="15623149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2;p3">
              <a:extLst>
                <a:ext uri="{FF2B5EF4-FFF2-40B4-BE49-F238E27FC236}">
                  <a16:creationId xmlns:a16="http://schemas.microsoft.com/office/drawing/2014/main" id="{DD8D392F-E926-65DE-29D1-E9E3AF23BED4}"/>
                </a:ext>
              </a:extLst>
            </p:cNvPr>
            <p:cNvCxnSpPr/>
            <p:nvPr/>
          </p:nvCxnSpPr>
          <p:spPr>
            <a:xfrm>
              <a:off x="1523994" y="3509964"/>
              <a:ext cx="3127828" cy="0"/>
            </a:xfrm>
            <a:prstGeom prst="straightConnector1">
              <a:avLst/>
            </a:prstGeom>
            <a:noFill/>
            <a:ln w="63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" name="Google Shape;165;p3">
            <a:extLst>
              <a:ext uri="{FF2B5EF4-FFF2-40B4-BE49-F238E27FC236}">
                <a16:creationId xmlns:a16="http://schemas.microsoft.com/office/drawing/2014/main" id="{FE925813-7105-616A-2CD5-CA5D862EDE0A}"/>
              </a:ext>
            </a:extLst>
          </p:cNvPr>
          <p:cNvSpPr txBox="1"/>
          <p:nvPr/>
        </p:nvSpPr>
        <p:spPr>
          <a:xfrm>
            <a:off x="4358009" y="5696541"/>
            <a:ext cx="8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178;p3">
            <a:extLst>
              <a:ext uri="{FF2B5EF4-FFF2-40B4-BE49-F238E27FC236}">
                <a16:creationId xmlns:a16="http://schemas.microsoft.com/office/drawing/2014/main" id="{67414F8C-C9FE-A632-AF1F-0CC8BF26D280}"/>
              </a:ext>
            </a:extLst>
          </p:cNvPr>
          <p:cNvSpPr txBox="1"/>
          <p:nvPr/>
        </p:nvSpPr>
        <p:spPr>
          <a:xfrm>
            <a:off x="4386352" y="5490362"/>
            <a:ext cx="3216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169;p3">
            <a:extLst>
              <a:ext uri="{FF2B5EF4-FFF2-40B4-BE49-F238E27FC236}">
                <a16:creationId xmlns:a16="http://schemas.microsoft.com/office/drawing/2014/main" id="{0578F147-573E-4BA7-0D21-B81548DFEE1A}"/>
              </a:ext>
            </a:extLst>
          </p:cNvPr>
          <p:cNvSpPr txBox="1"/>
          <p:nvPr/>
        </p:nvSpPr>
        <p:spPr>
          <a:xfrm>
            <a:off x="2590800" y="5978532"/>
            <a:ext cx="932951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Six years PQC standardization process having failed Q-Day threat from Quantum Computers looms large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7F72A-412B-51A7-6F3E-229236419C43}"/>
              </a:ext>
            </a:extLst>
          </p:cNvPr>
          <p:cNvSpPr txBox="1"/>
          <p:nvPr/>
        </p:nvSpPr>
        <p:spPr>
          <a:xfrm>
            <a:off x="629267" y="744992"/>
            <a:ext cx="107495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</a:rPr>
              <a:t>To protect the Internet from Quantum threats NIST initiated PQC (Post Quantum Cryptography) standardization process in 2017.</a:t>
            </a:r>
            <a:endParaRPr lang="en-IN" sz="2000" dirty="0">
              <a:solidFill>
                <a:schemeClr val="lt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682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47;p3">
            <a:extLst>
              <a:ext uri="{FF2B5EF4-FFF2-40B4-BE49-F238E27FC236}">
                <a16:creationId xmlns:a16="http://schemas.microsoft.com/office/drawing/2014/main" id="{DE3FB6D6-2BBF-ADDC-DF3B-F94C2F2AD9F7}"/>
              </a:ext>
            </a:extLst>
          </p:cNvPr>
          <p:cNvSpPr/>
          <p:nvPr/>
        </p:nvSpPr>
        <p:spPr>
          <a:xfrm>
            <a:off x="-19007" y="-101607"/>
            <a:ext cx="12193194" cy="685955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D07C7-5723-A243-9CDF-CF4973922435}"/>
              </a:ext>
            </a:extLst>
          </p:cNvPr>
          <p:cNvSpPr/>
          <p:nvPr/>
        </p:nvSpPr>
        <p:spPr>
          <a:xfrm>
            <a:off x="55826" y="41066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494571B-9964-D845-91AD-0CEF7F70DB39}"/>
              </a:ext>
            </a:extLst>
          </p:cNvPr>
          <p:cNvSpPr txBox="1">
            <a:spLocks/>
          </p:cNvSpPr>
          <p:nvPr/>
        </p:nvSpPr>
        <p:spPr>
          <a:xfrm>
            <a:off x="601731" y="-7057"/>
            <a:ext cx="10900479" cy="8660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3600" dirty="0">
                <a:latin typeface="Titillium Web" panose="00000500000000000000" pitchFamily="2" charset="0"/>
              </a:rPr>
              <a:t>Solution: Quantum Ledger Technology (QLT)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4E178F-8576-F323-925D-9D8C58E4D69F}"/>
              </a:ext>
            </a:extLst>
          </p:cNvPr>
          <p:cNvGrpSpPr/>
          <p:nvPr/>
        </p:nvGrpSpPr>
        <p:grpSpPr>
          <a:xfrm>
            <a:off x="2578329" y="5231106"/>
            <a:ext cx="3177156" cy="1377000"/>
            <a:chOff x="2561212" y="3312232"/>
            <a:chExt cx="3177156" cy="1377000"/>
          </a:xfrm>
        </p:grpSpPr>
        <p:sp>
          <p:nvSpPr>
            <p:cNvPr id="43" name="Google Shape;9746;p9">
              <a:extLst>
                <a:ext uri="{FF2B5EF4-FFF2-40B4-BE49-F238E27FC236}">
                  <a16:creationId xmlns:a16="http://schemas.microsoft.com/office/drawing/2014/main" id="{4BBA0E99-E10F-C8C3-77D7-DF67206BFE1D}"/>
                </a:ext>
              </a:extLst>
            </p:cNvPr>
            <p:cNvSpPr/>
            <p:nvPr/>
          </p:nvSpPr>
          <p:spPr>
            <a:xfrm>
              <a:off x="2561212" y="3312232"/>
              <a:ext cx="3106000" cy="1377000"/>
            </a:xfrm>
            <a:prstGeom prst="roundRect">
              <a:avLst>
                <a:gd name="adj" fmla="val 5515"/>
              </a:avLst>
            </a:prstGeom>
            <a:gradFill>
              <a:gsLst>
                <a:gs pos="0">
                  <a:srgbClr val="36A48B"/>
                </a:gs>
                <a:gs pos="100000">
                  <a:srgbClr val="687BB9"/>
                </a:gs>
              </a:gsLst>
              <a:lin ang="18600000" scaled="0"/>
            </a:gradFill>
            <a:ln>
              <a:noFill/>
            </a:ln>
            <a:effectLst>
              <a:outerShdw blurRad="635000" dist="889000" dir="5400000" sx="90000" sy="90000" algn="t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pPr>
                <a:buSzPts val="2400"/>
              </a:pPr>
              <a:r>
                <a:rPr lang="en-US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933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65A4958-A3FA-4E6F-F9F5-CC2CC3CD4AB2}"/>
                </a:ext>
              </a:extLst>
            </p:cNvPr>
            <p:cNvGrpSpPr/>
            <p:nvPr/>
          </p:nvGrpSpPr>
          <p:grpSpPr>
            <a:xfrm>
              <a:off x="2691612" y="3316074"/>
              <a:ext cx="3046756" cy="1330611"/>
              <a:chOff x="965349" y="5230283"/>
              <a:chExt cx="3046756" cy="1330611"/>
            </a:xfrm>
          </p:grpSpPr>
          <p:sp>
            <p:nvSpPr>
              <p:cNvPr id="45" name="Google Shape;9749;p9">
                <a:extLst>
                  <a:ext uri="{FF2B5EF4-FFF2-40B4-BE49-F238E27FC236}">
                    <a16:creationId xmlns:a16="http://schemas.microsoft.com/office/drawing/2014/main" id="{722A7659-3292-E7CB-BEDB-A00DBD1DAFCA}"/>
                  </a:ext>
                </a:extLst>
              </p:cNvPr>
              <p:cNvSpPr txBox="1"/>
              <p:nvPr/>
            </p:nvSpPr>
            <p:spPr>
              <a:xfrm>
                <a:off x="965349" y="6212042"/>
                <a:ext cx="2975600" cy="348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 algn="ctr">
                  <a:buSzPts val="2800"/>
                </a:pPr>
                <a:r>
                  <a:rPr lang="en-US" sz="1867" dirty="0">
                    <a:solidFill>
                      <a:schemeClr val="lt1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by </a:t>
                </a:r>
                <a:r>
                  <a:rPr lang="en-US" sz="1867" u="sng" dirty="0">
                    <a:solidFill>
                      <a:schemeClr val="lt1"/>
                    </a:solidFill>
                    <a:latin typeface="Titillium Web"/>
                    <a:ea typeface="Titillium Web"/>
                    <a:cs typeface="Titillium Web"/>
                    <a:sym typeface="Titillium Web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IMEC </a:t>
                </a:r>
                <a:r>
                  <a:rPr lang="en-US" sz="1867" dirty="0">
                    <a:solidFill>
                      <a:schemeClr val="lt1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Labs, Belgium</a:t>
                </a:r>
                <a:endParaRPr sz="1867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pic>
            <p:nvPicPr>
              <p:cNvPr id="46" name="Google Shape;9750;p9">
                <a:extLst>
                  <a:ext uri="{FF2B5EF4-FFF2-40B4-BE49-F238E27FC236}">
                    <a16:creationId xmlns:a16="http://schemas.microsoft.com/office/drawing/2014/main" id="{AB8F7763-B504-BD6B-0E94-9B33C070207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74284" y="5230283"/>
                <a:ext cx="2081199" cy="52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Google Shape;9751;p9">
                <a:extLst>
                  <a:ext uri="{FF2B5EF4-FFF2-40B4-BE49-F238E27FC236}">
                    <a16:creationId xmlns:a16="http://schemas.microsoft.com/office/drawing/2014/main" id="{CC7A4282-8E86-0BB8-33F3-EBC525F2BAAA}"/>
                  </a:ext>
                </a:extLst>
              </p:cNvPr>
              <p:cNvSpPr txBox="1"/>
              <p:nvPr/>
            </p:nvSpPr>
            <p:spPr>
              <a:xfrm>
                <a:off x="1243585" y="5917685"/>
                <a:ext cx="2768520" cy="348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>
                  <a:buSzPts val="3500"/>
                </a:pPr>
                <a:r>
                  <a:rPr lang="en-US" sz="1867" b="1" dirty="0">
                    <a:solidFill>
                      <a:schemeClr val="lt1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TESTED &amp; VALIDATED</a:t>
                </a:r>
                <a:endParaRPr sz="1867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1E9A4D2-0495-FF68-A4F2-10A2CB8096DC}"/>
              </a:ext>
            </a:extLst>
          </p:cNvPr>
          <p:cNvGrpSpPr/>
          <p:nvPr/>
        </p:nvGrpSpPr>
        <p:grpSpPr>
          <a:xfrm>
            <a:off x="5719371" y="5209599"/>
            <a:ext cx="3169920" cy="1404112"/>
            <a:chOff x="6410691" y="2964331"/>
            <a:chExt cx="3169920" cy="1404112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grpSpPr>
        <p:sp>
          <p:nvSpPr>
            <p:cNvPr id="55" name="Google Shape;9730;p9">
              <a:extLst>
                <a:ext uri="{FF2B5EF4-FFF2-40B4-BE49-F238E27FC236}">
                  <a16:creationId xmlns:a16="http://schemas.microsoft.com/office/drawing/2014/main" id="{16AD5777-6E77-554C-D13B-5C47AC13A2B6}"/>
                </a:ext>
              </a:extLst>
            </p:cNvPr>
            <p:cNvSpPr/>
            <p:nvPr/>
          </p:nvSpPr>
          <p:spPr>
            <a:xfrm>
              <a:off x="6410691" y="2964331"/>
              <a:ext cx="3169920" cy="1404112"/>
            </a:xfrm>
            <a:prstGeom prst="roundRect">
              <a:avLst>
                <a:gd name="adj" fmla="val 5515"/>
              </a:avLst>
            </a:prstGeom>
            <a:grpFill/>
            <a:ln>
              <a:noFill/>
            </a:ln>
            <a:effectLst>
              <a:outerShdw blurRad="635000" dist="889000" dir="5400000" sx="90000" sy="90000" algn="t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pPr>
                <a:buSzPts val="2400"/>
              </a:pPr>
              <a:r>
                <a:rPr lang="en-US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933"/>
            </a:p>
          </p:txBody>
        </p:sp>
        <p:pic>
          <p:nvPicPr>
            <p:cNvPr id="56" name="Google Shape;9748;p9" descr="Introduction to Horizon Europe, the new European R&amp;D programme">
              <a:extLst>
                <a:ext uri="{FF2B5EF4-FFF2-40B4-BE49-F238E27FC236}">
                  <a16:creationId xmlns:a16="http://schemas.microsoft.com/office/drawing/2014/main" id="{7A4D656B-F639-930D-B104-48834E04322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41895" y="3091735"/>
              <a:ext cx="1121664" cy="604117"/>
            </a:xfrm>
            <a:prstGeom prst="rect">
              <a:avLst/>
            </a:prstGeom>
            <a:grpFill/>
            <a:ln>
              <a:noFill/>
            </a:ln>
            <a:effectLst>
              <a:outerShdw blurRad="63500" dist="88900" dir="8220000" sx="83000" sy="83000" algn="ctr" rotWithShape="0">
                <a:srgbClr val="F2F2F2">
                  <a:alpha val="94509"/>
                </a:srgbClr>
              </a:outerShdw>
            </a:effectLst>
          </p:spPr>
        </p:pic>
        <p:sp>
          <p:nvSpPr>
            <p:cNvPr id="58" name="Google Shape;9753;p9">
              <a:extLst>
                <a:ext uri="{FF2B5EF4-FFF2-40B4-BE49-F238E27FC236}">
                  <a16:creationId xmlns:a16="http://schemas.microsoft.com/office/drawing/2014/main" id="{46878565-2720-95DE-9D11-F3B0FECF7485}"/>
                </a:ext>
              </a:extLst>
            </p:cNvPr>
            <p:cNvSpPr txBox="1"/>
            <p:nvPr/>
          </p:nvSpPr>
          <p:spPr>
            <a:xfrm>
              <a:off x="6454736" y="3697687"/>
              <a:ext cx="2955352" cy="34885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>
                <a:buSzPts val="3500"/>
              </a:pPr>
              <a:r>
                <a:rPr lang="en-US" sz="1867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SUPPORTED</a:t>
              </a:r>
              <a:endParaRPr sz="1867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9" name="Google Shape;9752;p9">
              <a:extLst>
                <a:ext uri="{FF2B5EF4-FFF2-40B4-BE49-F238E27FC236}">
                  <a16:creationId xmlns:a16="http://schemas.microsoft.com/office/drawing/2014/main" id="{BA6DC34F-2E33-DA39-1313-BEEB7AB39102}"/>
                </a:ext>
              </a:extLst>
            </p:cNvPr>
            <p:cNvSpPr txBox="1"/>
            <p:nvPr/>
          </p:nvSpPr>
          <p:spPr>
            <a:xfrm>
              <a:off x="6650031" y="3979164"/>
              <a:ext cx="2760057" cy="34885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>
                <a:buSzPts val="2800"/>
              </a:pPr>
              <a:r>
                <a:rPr lang="en-US" sz="1867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by 35+ EU </a:t>
              </a:r>
              <a:r>
                <a:rPr lang="en-US" sz="1867" u="sng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Partners</a:t>
              </a:r>
              <a:endParaRPr sz="933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0A22F-8EBB-8DF7-4B4A-CA665A7516F8}"/>
              </a:ext>
            </a:extLst>
          </p:cNvPr>
          <p:cNvGrpSpPr/>
          <p:nvPr/>
        </p:nvGrpSpPr>
        <p:grpSpPr>
          <a:xfrm>
            <a:off x="8902812" y="5187738"/>
            <a:ext cx="3169920" cy="1420368"/>
            <a:chOff x="8761752" y="5158733"/>
            <a:chExt cx="3169920" cy="1420368"/>
          </a:xfr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9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grpSpPr>
        <p:sp>
          <p:nvSpPr>
            <p:cNvPr id="61" name="Google Shape;9747;p9">
              <a:extLst>
                <a:ext uri="{FF2B5EF4-FFF2-40B4-BE49-F238E27FC236}">
                  <a16:creationId xmlns:a16="http://schemas.microsoft.com/office/drawing/2014/main" id="{7785A1E9-DCF5-61CF-B482-5BAFF5CED989}"/>
                </a:ext>
              </a:extLst>
            </p:cNvPr>
            <p:cNvSpPr/>
            <p:nvPr/>
          </p:nvSpPr>
          <p:spPr>
            <a:xfrm>
              <a:off x="8761752" y="5158733"/>
              <a:ext cx="3169920" cy="1420368"/>
            </a:xfrm>
            <a:prstGeom prst="roundRect">
              <a:avLst>
                <a:gd name="adj" fmla="val 5515"/>
              </a:avLst>
            </a:prstGeom>
            <a:grpFill/>
            <a:ln>
              <a:noFill/>
            </a:ln>
            <a:effectLst>
              <a:outerShdw blurRad="635000" dist="889000" dir="5400000" sx="90000" sy="90000" algn="t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pPr>
                <a:buSzPts val="2400"/>
              </a:pPr>
              <a:r>
                <a:rPr lang="en-US" sz="1600" b="1" dirty="0">
                  <a:solidFill>
                    <a:srgbClr val="002060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933" dirty="0">
                <a:solidFill>
                  <a:srgbClr val="002060"/>
                </a:solidFill>
              </a:endParaRPr>
            </a:p>
          </p:txBody>
        </p:sp>
        <p:sp>
          <p:nvSpPr>
            <p:cNvPr id="62" name="Google Shape;9754;p9">
              <a:extLst>
                <a:ext uri="{FF2B5EF4-FFF2-40B4-BE49-F238E27FC236}">
                  <a16:creationId xmlns:a16="http://schemas.microsoft.com/office/drawing/2014/main" id="{3C214708-4CBA-7B82-3C9E-D257268BA189}"/>
                </a:ext>
              </a:extLst>
            </p:cNvPr>
            <p:cNvSpPr txBox="1"/>
            <p:nvPr/>
          </p:nvSpPr>
          <p:spPr>
            <a:xfrm>
              <a:off x="9244931" y="6212042"/>
              <a:ext cx="2081200" cy="34885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>
                <a:buSzPts val="2800"/>
              </a:pPr>
              <a:r>
                <a:rPr lang="en-US" sz="1867" dirty="0">
                  <a:solidFill>
                    <a:srgbClr val="002060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 </a:t>
              </a:r>
              <a:r>
                <a:rPr lang="en-US" sz="1867" u="sng" dirty="0">
                  <a:solidFill>
                    <a:srgbClr val="002060"/>
                  </a:solidFill>
                  <a:latin typeface="Titillium Web"/>
                  <a:ea typeface="Titillium Web"/>
                  <a:cs typeface="Titillium Web"/>
                  <a:sym typeface="Titillium Web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Future Internet</a:t>
              </a:r>
              <a:endParaRPr sz="1867" dirty="0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63" name="Google Shape;9755;p9">
              <a:extLst>
                <a:ext uri="{FF2B5EF4-FFF2-40B4-BE49-F238E27FC236}">
                  <a16:creationId xmlns:a16="http://schemas.microsoft.com/office/drawing/2014/main" id="{8C9D2B86-8FB7-6C3D-420B-B09332775A5D}"/>
                </a:ext>
              </a:extLst>
            </p:cNvPr>
            <p:cNvSpPr txBox="1"/>
            <p:nvPr/>
          </p:nvSpPr>
          <p:spPr>
            <a:xfrm>
              <a:off x="8840367" y="5868917"/>
              <a:ext cx="2955352" cy="34885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>
                <a:buSzPts val="3500"/>
              </a:pPr>
              <a:r>
                <a:rPr lang="en-US" sz="1867" b="1" dirty="0">
                  <a:solidFill>
                    <a:srgbClr val="002060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PUBLISHED</a:t>
              </a:r>
              <a:endParaRPr sz="1867" b="1" dirty="0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1024" name="Google Shape;9756;p9">
              <a:extLst>
                <a:ext uri="{FF2B5EF4-FFF2-40B4-BE49-F238E27FC236}">
                  <a16:creationId xmlns:a16="http://schemas.microsoft.com/office/drawing/2014/main" id="{E8B3324E-6CD7-CFC4-F97F-7187C06973A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12909" y="5299456"/>
              <a:ext cx="2336979" cy="520192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29" name="Google Shape;190;p4">
            <a:extLst>
              <a:ext uri="{FF2B5EF4-FFF2-40B4-BE49-F238E27FC236}">
                <a16:creationId xmlns:a16="http://schemas.microsoft.com/office/drawing/2014/main" id="{76B66C07-316A-994B-E5C9-DF047CDCC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41183" y="879410"/>
            <a:ext cx="9369214" cy="4144615"/>
          </a:xfrm>
          <a:prstGeom prst="rect">
            <a:avLst/>
          </a:prstGeom>
          <a:solidFill>
            <a:schemeClr val="accent5">
              <a:lumMod val="50000"/>
              <a:alpha val="1294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rPr>
              <a:t>Deploys award-winning Zero Vulnerability Computing (ZVC) 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cybersecurity framework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rPr>
              <a:t>.</a:t>
            </a: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Titillium Web" panose="00000500000000000000" pitchFamily="2" charset="0"/>
              <a:sym typeface="Arial"/>
            </a:endParaRP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ZVC bans all the 3</a:t>
            </a:r>
            <a:r>
              <a:rPr lang="en-US" sz="2000" baseline="30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rd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 party permissions and is encryption agnostic, thus QC resistant.</a:t>
            </a: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Titillium Web" panose="00000500000000000000" pitchFamily="2" charset="0"/>
              <a:sym typeface="Arial"/>
            </a:endParaRP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rPr>
              <a:t>ZVC merges all legacy software layers to build </a:t>
            </a: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Solid-State Software on a Chip (3SoC).</a:t>
            </a: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Titillium Web" panose="00000500000000000000" pitchFamily="2" charset="0"/>
              <a:sym typeface="Arial"/>
            </a:endParaRP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rPr>
              <a:t>3SoC can be deployed as a client-server network (Intranet) with zero attack surface.</a:t>
            </a: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Titillium Web" panose="00000500000000000000" pitchFamily="2" charset="0"/>
              <a:sym typeface="Quattrocento Sans"/>
            </a:endParaRP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Quattrocento Sans"/>
              </a:rPr>
              <a:t>Segregates the DLT framework from mainstream Internet rendering it inaccessible to legacy devices.</a:t>
            </a: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Titillium Web" panose="00000500000000000000" pitchFamily="2" charset="0"/>
              <a:sym typeface="Arial"/>
            </a:endParaRPr>
          </a:p>
          <a:p>
            <a:pPr marL="91440" indent="-9144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Titillium Web" panose="00000500000000000000" pitchFamily="2" charset="0"/>
                <a:sym typeface="Arial"/>
              </a:rPr>
              <a:t>3SoC is robust, light, cost &amp; energy efficient  &amp; future ready, ideal for securing any DLT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04164A2-83DD-E53B-D630-8131608A79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08" t="23392" r="12591"/>
          <a:stretch/>
        </p:blipFill>
        <p:spPr>
          <a:xfrm>
            <a:off x="-22781" y="1951958"/>
            <a:ext cx="2554225" cy="1780028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C405F5D0-0C42-A0FD-D1DF-6A08A23B4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58574" y="2997763"/>
            <a:ext cx="4078128" cy="39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">
            <a:extLst>
              <a:ext uri="{FF2B5EF4-FFF2-40B4-BE49-F238E27FC236}">
                <a16:creationId xmlns:a16="http://schemas.microsoft.com/office/drawing/2014/main" id="{C48C2742-2EC0-4D0C-DE50-0479D27ABADD}"/>
              </a:ext>
            </a:extLst>
          </p:cNvPr>
          <p:cNvSpPr/>
          <p:nvPr/>
        </p:nvSpPr>
        <p:spPr>
          <a:xfrm>
            <a:off x="17813" y="-32309"/>
            <a:ext cx="12174187" cy="6890309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D07C7-5723-A243-9CDF-CF4973922435}"/>
              </a:ext>
            </a:extLst>
          </p:cNvPr>
          <p:cNvSpPr/>
          <p:nvPr/>
        </p:nvSpPr>
        <p:spPr>
          <a:xfrm>
            <a:off x="55826" y="146941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9763;g5cb236c449d4d615_0">
            <a:extLst>
              <a:ext uri="{FF2B5EF4-FFF2-40B4-BE49-F238E27FC236}">
                <a16:creationId xmlns:a16="http://schemas.microsoft.com/office/drawing/2014/main" id="{B735DE44-9100-A24B-2B5D-5A4D7ECE91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787" y="249017"/>
            <a:ext cx="884428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6000"/>
            </a:pPr>
            <a:r>
              <a:rPr lang="en-US" sz="3600" b="1" kern="1200" dirty="0">
                <a:solidFill>
                  <a:schemeClr val="bg1"/>
                </a:solidFill>
                <a:latin typeface="Titillium Web" panose="00000500000000000000" pitchFamily="2" charset="0"/>
                <a:ea typeface="+mj-ea"/>
                <a:cs typeface="Arabic Typesetting" panose="03020402040406030203" pitchFamily="66" charset="-78"/>
                <a:sym typeface="Arial"/>
              </a:rPr>
              <a:t>Traction: Where we are now</a:t>
            </a:r>
            <a:r>
              <a:rPr lang="en-US" sz="3600" b="1" kern="1200" dirty="0">
                <a:solidFill>
                  <a:schemeClr val="bg1"/>
                </a:solidFill>
                <a:latin typeface="Titillium Web" panose="00000500000000000000" pitchFamily="2" charset="0"/>
                <a:ea typeface="+mj-ea"/>
                <a:cs typeface="Arabic Typesetting" panose="03020402040406030203" pitchFamily="66" charset="-78"/>
              </a:rPr>
              <a:t>?</a:t>
            </a:r>
            <a:endParaRPr sz="3600" b="1" kern="1200" dirty="0">
              <a:solidFill>
                <a:schemeClr val="bg1"/>
              </a:solidFill>
              <a:latin typeface="Titillium Web" panose="00000500000000000000" pitchFamily="2" charset="0"/>
              <a:ea typeface="+mj-ea"/>
              <a:cs typeface="Arabic Typesetting" panose="03020402040406030203" pitchFamily="66" charset="-78"/>
            </a:endParaRPr>
          </a:p>
        </p:txBody>
      </p:sp>
      <p:sp>
        <p:nvSpPr>
          <p:cNvPr id="28" name="Google Shape;9762;g5cb236c449d4d615_0">
            <a:extLst>
              <a:ext uri="{FF2B5EF4-FFF2-40B4-BE49-F238E27FC236}">
                <a16:creationId xmlns:a16="http://schemas.microsoft.com/office/drawing/2014/main" id="{42E9627B-6046-32F1-E3A0-4AE2FA8BE3F1}"/>
              </a:ext>
            </a:extLst>
          </p:cNvPr>
          <p:cNvSpPr/>
          <p:nvPr/>
        </p:nvSpPr>
        <p:spPr>
          <a:xfrm>
            <a:off x="1148615" y="3035299"/>
            <a:ext cx="9682400" cy="2042400"/>
          </a:xfrm>
          <a:prstGeom prst="roundRect">
            <a:avLst>
              <a:gd name="adj" fmla="val 50000"/>
            </a:avLst>
          </a:prstGeom>
          <a:noFill/>
          <a:ln w="38100" cap="sq" cmpd="sng">
            <a:solidFill>
              <a:schemeClr val="accent4"/>
            </a:solidFill>
            <a:prstDash val="dash"/>
            <a:bevel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dk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" name="Google Shape;9765;g5cb236c449d4d615_0">
            <a:extLst>
              <a:ext uri="{FF2B5EF4-FFF2-40B4-BE49-F238E27FC236}">
                <a16:creationId xmlns:a16="http://schemas.microsoft.com/office/drawing/2014/main" id="{461D9DB2-CF3C-20DC-3A1B-059427B1996F}"/>
              </a:ext>
            </a:extLst>
          </p:cNvPr>
          <p:cNvSpPr/>
          <p:nvPr/>
        </p:nvSpPr>
        <p:spPr>
          <a:xfrm>
            <a:off x="4774938" y="2088220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9766;g5cb236c449d4d615_0">
            <a:extLst>
              <a:ext uri="{FF2B5EF4-FFF2-40B4-BE49-F238E27FC236}">
                <a16:creationId xmlns:a16="http://schemas.microsoft.com/office/drawing/2014/main" id="{EC2EF7EC-6272-FD94-32D1-41599B210E50}"/>
              </a:ext>
            </a:extLst>
          </p:cNvPr>
          <p:cNvSpPr/>
          <p:nvPr/>
        </p:nvSpPr>
        <p:spPr>
          <a:xfrm>
            <a:off x="1991541" y="2088220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9767;g5cb236c449d4d615_0">
            <a:extLst>
              <a:ext uri="{FF2B5EF4-FFF2-40B4-BE49-F238E27FC236}">
                <a16:creationId xmlns:a16="http://schemas.microsoft.com/office/drawing/2014/main" id="{51BD1984-BE7D-553B-796D-08336FE11194}"/>
              </a:ext>
            </a:extLst>
          </p:cNvPr>
          <p:cNvSpPr/>
          <p:nvPr/>
        </p:nvSpPr>
        <p:spPr>
          <a:xfrm>
            <a:off x="7558335" y="2088220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" name="Google Shape;9768;g5cb236c449d4d615_0">
            <a:extLst>
              <a:ext uri="{FF2B5EF4-FFF2-40B4-BE49-F238E27FC236}">
                <a16:creationId xmlns:a16="http://schemas.microsoft.com/office/drawing/2014/main" id="{5C75B910-2BC2-855A-62B2-CB995012D559}"/>
              </a:ext>
            </a:extLst>
          </p:cNvPr>
          <p:cNvSpPr txBox="1"/>
          <p:nvPr/>
        </p:nvSpPr>
        <p:spPr>
          <a:xfrm>
            <a:off x="4771403" y="2350816"/>
            <a:ext cx="2548255" cy="88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buSzPts val="8000"/>
            </a:pPr>
            <a:r>
              <a:rPr lang="en-US" sz="5334" b="1">
                <a:solidFill>
                  <a:schemeClr val="lt1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 30+</a:t>
            </a:r>
            <a:endParaRPr sz="4000" b="1">
              <a:solidFill>
                <a:schemeClr val="lt1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3" name="Google Shape;9769;g5cb236c449d4d615_0">
            <a:extLst>
              <a:ext uri="{FF2B5EF4-FFF2-40B4-BE49-F238E27FC236}">
                <a16:creationId xmlns:a16="http://schemas.microsoft.com/office/drawing/2014/main" id="{D88EB67E-30EE-C963-C214-2087BF3988EB}"/>
              </a:ext>
            </a:extLst>
          </p:cNvPr>
          <p:cNvSpPr txBox="1"/>
          <p:nvPr/>
        </p:nvSpPr>
        <p:spPr>
          <a:xfrm flipH="1">
            <a:off x="4946798" y="3296172"/>
            <a:ext cx="22010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200"/>
            </a:pPr>
            <a:r>
              <a:rPr lang="en-US" sz="2133" i="1">
                <a:solidFill>
                  <a:schemeClr val="lt1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Countries</a:t>
            </a:r>
            <a:endParaRPr sz="2133" i="1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9770;g5cb236c449d4d615_0">
            <a:extLst>
              <a:ext uri="{FF2B5EF4-FFF2-40B4-BE49-F238E27FC236}">
                <a16:creationId xmlns:a16="http://schemas.microsoft.com/office/drawing/2014/main" id="{FC2F62E0-33C3-3BEE-F0F0-4559AA9558EF}"/>
              </a:ext>
            </a:extLst>
          </p:cNvPr>
          <p:cNvSpPr/>
          <p:nvPr/>
        </p:nvSpPr>
        <p:spPr>
          <a:xfrm>
            <a:off x="4774938" y="4196535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9771;g5cb236c449d4d615_0">
            <a:extLst>
              <a:ext uri="{FF2B5EF4-FFF2-40B4-BE49-F238E27FC236}">
                <a16:creationId xmlns:a16="http://schemas.microsoft.com/office/drawing/2014/main" id="{A801B554-28A9-F2B6-AFAC-828B13640713}"/>
              </a:ext>
            </a:extLst>
          </p:cNvPr>
          <p:cNvSpPr/>
          <p:nvPr/>
        </p:nvSpPr>
        <p:spPr>
          <a:xfrm>
            <a:off x="1991541" y="4196535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5"/>
              </a:gs>
              <a:gs pos="100000">
                <a:schemeClr val="accent5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" name="Google Shape;9772;g5cb236c449d4d615_0">
            <a:extLst>
              <a:ext uri="{FF2B5EF4-FFF2-40B4-BE49-F238E27FC236}">
                <a16:creationId xmlns:a16="http://schemas.microsoft.com/office/drawing/2014/main" id="{736DD076-438E-FDBC-4C2C-E95503230AB9}"/>
              </a:ext>
            </a:extLst>
          </p:cNvPr>
          <p:cNvSpPr/>
          <p:nvPr/>
        </p:nvSpPr>
        <p:spPr>
          <a:xfrm>
            <a:off x="7558335" y="4196535"/>
            <a:ext cx="2544800" cy="1828200"/>
          </a:xfrm>
          <a:prstGeom prst="roundRect">
            <a:avLst>
              <a:gd name="adj" fmla="val 2078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599929" scaled="0"/>
          </a:gradFill>
          <a:ln>
            <a:noFill/>
          </a:ln>
          <a:effectLst>
            <a:outerShdw blurRad="635000" dist="635000" dir="5400000" sx="90000" sy="9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" name="Google Shape;9773;g5cb236c449d4d615_0">
            <a:extLst>
              <a:ext uri="{FF2B5EF4-FFF2-40B4-BE49-F238E27FC236}">
                <a16:creationId xmlns:a16="http://schemas.microsoft.com/office/drawing/2014/main" id="{4E152D30-57D6-3D88-C881-515908100A7B}"/>
              </a:ext>
            </a:extLst>
          </p:cNvPr>
          <p:cNvSpPr txBox="1"/>
          <p:nvPr/>
        </p:nvSpPr>
        <p:spPr>
          <a:xfrm>
            <a:off x="7828281" y="4593276"/>
            <a:ext cx="2005000" cy="78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lnSpc>
                <a:spcPct val="97777"/>
              </a:lnSpc>
              <a:buSzPts val="3600"/>
            </a:pPr>
            <a:r>
              <a:rPr lang="en-US" sz="2400" b="1" dirty="0">
                <a:solidFill>
                  <a:srgbClr val="002060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Seal of Excellence</a:t>
            </a:r>
            <a:endParaRPr sz="2400" b="1" dirty="0">
              <a:solidFill>
                <a:srgbClr val="002060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8" name="Google Shape;9774;g5cb236c449d4d615_0">
            <a:extLst>
              <a:ext uri="{FF2B5EF4-FFF2-40B4-BE49-F238E27FC236}">
                <a16:creationId xmlns:a16="http://schemas.microsoft.com/office/drawing/2014/main" id="{5450E5F3-F210-2A79-88FB-E38146167EFD}"/>
              </a:ext>
            </a:extLst>
          </p:cNvPr>
          <p:cNvSpPr txBox="1"/>
          <p:nvPr/>
        </p:nvSpPr>
        <p:spPr>
          <a:xfrm flipH="1">
            <a:off x="7730195" y="5503917"/>
            <a:ext cx="22010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200"/>
            </a:pPr>
            <a:r>
              <a:rPr lang="en-US" sz="2133" i="1" dirty="0">
                <a:solidFill>
                  <a:srgbClr val="002060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European Union</a:t>
            </a:r>
            <a:endParaRPr sz="2133" i="1" dirty="0">
              <a:solidFill>
                <a:srgbClr val="002060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" name="Google Shape;9775;g5cb236c449d4d615_0">
            <a:extLst>
              <a:ext uri="{FF2B5EF4-FFF2-40B4-BE49-F238E27FC236}">
                <a16:creationId xmlns:a16="http://schemas.microsoft.com/office/drawing/2014/main" id="{737E49B8-4B34-A149-2770-4AB03CFB739F}"/>
              </a:ext>
            </a:extLst>
          </p:cNvPr>
          <p:cNvSpPr txBox="1"/>
          <p:nvPr/>
        </p:nvSpPr>
        <p:spPr>
          <a:xfrm>
            <a:off x="1991541" y="2350813"/>
            <a:ext cx="2544800" cy="88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8000"/>
            </a:pPr>
            <a:r>
              <a:rPr lang="en-US" sz="5334" b="1">
                <a:solidFill>
                  <a:schemeClr val="lt1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 30+</a:t>
            </a:r>
            <a:endParaRPr sz="5334" b="1">
              <a:solidFill>
                <a:schemeClr val="lt1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0" name="Google Shape;9776;g5cb236c449d4d615_0">
            <a:extLst>
              <a:ext uri="{FF2B5EF4-FFF2-40B4-BE49-F238E27FC236}">
                <a16:creationId xmlns:a16="http://schemas.microsoft.com/office/drawing/2014/main" id="{C0F89246-CC9E-7CB7-ACB2-4B79F103203F}"/>
              </a:ext>
            </a:extLst>
          </p:cNvPr>
          <p:cNvSpPr txBox="1"/>
          <p:nvPr/>
        </p:nvSpPr>
        <p:spPr>
          <a:xfrm flipH="1">
            <a:off x="2114997" y="3296172"/>
            <a:ext cx="22750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200"/>
            </a:pPr>
            <a:r>
              <a:rPr lang="en-US" sz="2133" i="1" dirty="0">
                <a:solidFill>
                  <a:schemeClr val="lt1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European Partners</a:t>
            </a:r>
            <a:endParaRPr sz="2133" i="1" dirty="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" name="Google Shape;9777;g5cb236c449d4d615_0">
            <a:extLst>
              <a:ext uri="{FF2B5EF4-FFF2-40B4-BE49-F238E27FC236}">
                <a16:creationId xmlns:a16="http://schemas.microsoft.com/office/drawing/2014/main" id="{CE3288EF-6C91-D596-760B-17C37FC58E39}"/>
              </a:ext>
            </a:extLst>
          </p:cNvPr>
          <p:cNvSpPr txBox="1"/>
          <p:nvPr/>
        </p:nvSpPr>
        <p:spPr>
          <a:xfrm>
            <a:off x="7554720" y="2350813"/>
            <a:ext cx="2544880" cy="88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8000"/>
            </a:pPr>
            <a:r>
              <a:rPr lang="en-US" sz="5334" b="1">
                <a:solidFill>
                  <a:schemeClr val="lt1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6</a:t>
            </a:r>
            <a:endParaRPr sz="5334" b="1">
              <a:solidFill>
                <a:schemeClr val="lt1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8" name="Google Shape;9778;g5cb236c449d4d615_0">
            <a:extLst>
              <a:ext uri="{FF2B5EF4-FFF2-40B4-BE49-F238E27FC236}">
                <a16:creationId xmlns:a16="http://schemas.microsoft.com/office/drawing/2014/main" id="{92918A47-CDA5-1CB8-2C35-3AB475350638}"/>
              </a:ext>
            </a:extLst>
          </p:cNvPr>
          <p:cNvSpPr txBox="1"/>
          <p:nvPr/>
        </p:nvSpPr>
        <p:spPr>
          <a:xfrm flipH="1">
            <a:off x="7554800" y="3160772"/>
            <a:ext cx="2630600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2800"/>
            </a:pPr>
            <a:r>
              <a:rPr lang="en-US" sz="1867" i="1">
                <a:solidFill>
                  <a:schemeClr val="lt1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European Cybersecurity Centers of Excellence</a:t>
            </a:r>
            <a:endParaRPr sz="1867" i="1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" name="Google Shape;9779;g5cb236c449d4d615_0">
            <a:extLst>
              <a:ext uri="{FF2B5EF4-FFF2-40B4-BE49-F238E27FC236}">
                <a16:creationId xmlns:a16="http://schemas.microsoft.com/office/drawing/2014/main" id="{EFB1FB6E-B313-1BDB-3821-282D745DB505}"/>
              </a:ext>
            </a:extLst>
          </p:cNvPr>
          <p:cNvSpPr txBox="1"/>
          <p:nvPr/>
        </p:nvSpPr>
        <p:spPr>
          <a:xfrm>
            <a:off x="1991539" y="4387553"/>
            <a:ext cx="254480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9600"/>
            </a:pPr>
            <a:r>
              <a:rPr lang="en-US" sz="6400" b="1">
                <a:solidFill>
                  <a:schemeClr val="lt1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5</a:t>
            </a:r>
            <a:endParaRPr sz="4800" b="1">
              <a:solidFill>
                <a:schemeClr val="lt1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50" name="Google Shape;9780;g5cb236c449d4d615_0">
            <a:extLst>
              <a:ext uri="{FF2B5EF4-FFF2-40B4-BE49-F238E27FC236}">
                <a16:creationId xmlns:a16="http://schemas.microsoft.com/office/drawing/2014/main" id="{6F7FD017-8109-035A-4C92-80F76B0C9040}"/>
              </a:ext>
            </a:extLst>
          </p:cNvPr>
          <p:cNvSpPr txBox="1"/>
          <p:nvPr/>
        </p:nvSpPr>
        <p:spPr>
          <a:xfrm flipH="1">
            <a:off x="2066229" y="5356217"/>
            <a:ext cx="22750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200"/>
            </a:pPr>
            <a:r>
              <a:rPr lang="en-US" sz="2133" i="1">
                <a:solidFill>
                  <a:schemeClr val="lt1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Pending Patents</a:t>
            </a:r>
            <a:endParaRPr sz="2133" i="1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" name="Google Shape;9781;g5cb236c449d4d615_0">
            <a:extLst>
              <a:ext uri="{FF2B5EF4-FFF2-40B4-BE49-F238E27FC236}">
                <a16:creationId xmlns:a16="http://schemas.microsoft.com/office/drawing/2014/main" id="{FCA65E5B-BB1C-5992-AB76-739DED8C5604}"/>
              </a:ext>
            </a:extLst>
          </p:cNvPr>
          <p:cNvSpPr txBox="1"/>
          <p:nvPr/>
        </p:nvSpPr>
        <p:spPr>
          <a:xfrm>
            <a:off x="4774937" y="4387553"/>
            <a:ext cx="254480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9600"/>
            </a:pPr>
            <a:r>
              <a:rPr lang="en-US" sz="6400" b="1">
                <a:solidFill>
                  <a:schemeClr val="lt1"/>
                </a:solidFill>
                <a:latin typeface="Aptos Display" panose="020B0004020202020204" pitchFamily="34" charset="0"/>
                <a:ea typeface="Titillium Web SemiBold"/>
                <a:cs typeface="Titillium Web SemiBold"/>
                <a:sym typeface="Titillium Web SemiBold"/>
              </a:rPr>
              <a:t>4</a:t>
            </a:r>
            <a:endParaRPr sz="4800" b="1">
              <a:solidFill>
                <a:schemeClr val="lt1"/>
              </a:solidFill>
              <a:latin typeface="Aptos Display" panose="020B0004020202020204" pitchFamily="34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52" name="Google Shape;9782;g5cb236c449d4d615_0">
            <a:extLst>
              <a:ext uri="{FF2B5EF4-FFF2-40B4-BE49-F238E27FC236}">
                <a16:creationId xmlns:a16="http://schemas.microsoft.com/office/drawing/2014/main" id="{8DF4AE75-2250-FE2B-5AB5-E23A75004107}"/>
              </a:ext>
            </a:extLst>
          </p:cNvPr>
          <p:cNvSpPr txBox="1"/>
          <p:nvPr/>
        </p:nvSpPr>
        <p:spPr>
          <a:xfrm flipH="1">
            <a:off x="4774935" y="5208517"/>
            <a:ext cx="2544800" cy="71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buSzPts val="3200"/>
            </a:pPr>
            <a:r>
              <a:rPr lang="en-US" sz="2133" i="1" dirty="0">
                <a:solidFill>
                  <a:schemeClr val="lt1"/>
                </a:solidFill>
                <a:latin typeface="Aptos Display" panose="020B0004020202020204" pitchFamily="34" charset="0"/>
                <a:ea typeface="Titillium Web"/>
                <a:cs typeface="Titillium Web"/>
                <a:sym typeface="Titillium Web"/>
              </a:rPr>
              <a:t>Peer-reviewed Publications</a:t>
            </a:r>
            <a:endParaRPr sz="2133" i="1" dirty="0">
              <a:solidFill>
                <a:schemeClr val="lt1"/>
              </a:solidFill>
              <a:latin typeface="Aptos Display" panose="020B0004020202020204" pitchFamily="34" charset="0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65978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D5C66-7384-D465-C4D3-0EC64096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36"/>
            <a:ext cx="12192000" cy="6858000"/>
          </a:xfrm>
          <a:prstGeom prst="rect">
            <a:avLst/>
          </a:prstGeom>
        </p:spPr>
      </p:pic>
      <p:sp>
        <p:nvSpPr>
          <p:cNvPr id="189" name="Google Shape;189;p4"/>
          <p:cNvSpPr/>
          <p:nvPr/>
        </p:nvSpPr>
        <p:spPr>
          <a:xfrm>
            <a:off x="0" y="-23336"/>
            <a:ext cx="12192000" cy="6858000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631737" y="149513"/>
            <a:ext cx="4161643" cy="8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QLT Architecture</a:t>
            </a:r>
            <a:endParaRPr sz="36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86628" y="173256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A883-B9E2-C18A-A56B-58C43735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477" y="863065"/>
            <a:ext cx="6442084" cy="5931633"/>
          </a:xfrm>
        </p:spPr>
        <p:txBody>
          <a:bodyPr>
            <a:noAutofit/>
          </a:bodyPr>
          <a:lstStyle/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None/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Segregates DLT infrastructure from legacy internet forming an intranet (</a:t>
            </a:r>
            <a:r>
              <a:rPr lang="en-US" sz="1800" b="1" dirty="0">
                <a:solidFill>
                  <a:schemeClr val="lt1"/>
                </a:solidFill>
                <a:latin typeface="Titillium Web" panose="00000500000000000000" pitchFamily="2" charset="0"/>
              </a:rPr>
              <a:t>Fig.1</a:t>
            </a: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).</a:t>
            </a: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Can be used for securing Crypto Exchange infrastructure (</a:t>
            </a:r>
            <a:r>
              <a:rPr lang="en-US" sz="1800" b="1" dirty="0">
                <a:solidFill>
                  <a:schemeClr val="lt1"/>
                </a:solidFill>
                <a:latin typeface="Titillium Web" panose="00000500000000000000" pitchFamily="2" charset="0"/>
              </a:rPr>
              <a:t>Fig.2</a:t>
            </a: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)</a:t>
            </a: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Users are provided with a switchable 3SoC drive (</a:t>
            </a:r>
            <a:r>
              <a:rPr lang="en-US" sz="1800" b="1" dirty="0">
                <a:solidFill>
                  <a:schemeClr val="lt1"/>
                </a:solidFill>
                <a:latin typeface="Titillium Web" panose="00000500000000000000" pitchFamily="2" charset="0"/>
              </a:rPr>
              <a:t>Fig.1</a:t>
            </a: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)</a:t>
            </a: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End-user device connects to the DLT/ Exchange node installed on the 3SoC server, creating a secure 3SoC tunnel (</a:t>
            </a:r>
            <a:r>
              <a:rPr lang="en-US" sz="1800" b="1" dirty="0">
                <a:solidFill>
                  <a:schemeClr val="lt1"/>
                </a:solidFill>
                <a:latin typeface="Titillium Web" panose="00000500000000000000" pitchFamily="2" charset="0"/>
              </a:rPr>
              <a:t>Fig. 1&amp; 2</a:t>
            </a: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)</a:t>
            </a: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tillium Web" panose="00000500000000000000" pitchFamily="2" charset="0"/>
              </a:rPr>
              <a:t>3SoC server designed to exclusively accept authentication requests from a 3SoC client device.</a:t>
            </a:r>
          </a:p>
          <a:p>
            <a:pPr marL="91440" indent="-91440" algn="just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  <a:p>
            <a:pPr marL="91440" marR="0" lvl="0" indent="-9144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sym typeface="Calibri"/>
              </a:rPr>
              <a:t>All other requests from unauthorized peers or hackers with legacy computing devices are declined.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sym typeface="Calibri"/>
              </a:rPr>
            </a:br>
            <a:endParaRPr lang="en-US" sz="1800" dirty="0">
              <a:solidFill>
                <a:srgbClr val="FFFFFF"/>
              </a:solidFill>
              <a:latin typeface="Titillium Web" panose="00000500000000000000" pitchFamily="2" charset="0"/>
              <a:sym typeface="Calibri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sym typeface="Calibri"/>
              </a:rPr>
              <a:t>Users can switch over the client device from the legacy Internet mode to the QLT Intranet mode</a:t>
            </a:r>
            <a:endParaRPr lang="en-US" sz="1800" dirty="0">
              <a:solidFill>
                <a:schemeClr val="lt1"/>
              </a:solidFill>
              <a:latin typeface="Titillium Web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672A-C1B8-F87B-1A78-851CA7FCA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10" y="448903"/>
            <a:ext cx="4484188" cy="25826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A9A40-8F8F-9B32-A450-E6DB722D1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60" y="3339166"/>
            <a:ext cx="4484188" cy="29956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9751;p9">
            <a:extLst>
              <a:ext uri="{FF2B5EF4-FFF2-40B4-BE49-F238E27FC236}">
                <a16:creationId xmlns:a16="http://schemas.microsoft.com/office/drawing/2014/main" id="{E1BA10D8-93F5-8B72-59D8-0966A2289538}"/>
              </a:ext>
            </a:extLst>
          </p:cNvPr>
          <p:cNvSpPr txBox="1"/>
          <p:nvPr/>
        </p:nvSpPr>
        <p:spPr>
          <a:xfrm>
            <a:off x="7563201" y="3001135"/>
            <a:ext cx="4194313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SzPts val="3500"/>
            </a:pPr>
            <a:r>
              <a:rPr lang="en-US" sz="18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Fig.1  </a:t>
            </a:r>
            <a:r>
              <a:rPr lang="en-US" sz="18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QLT Framework for BC Node</a:t>
            </a:r>
            <a:endParaRPr sz="18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9751;p9">
            <a:extLst>
              <a:ext uri="{FF2B5EF4-FFF2-40B4-BE49-F238E27FC236}">
                <a16:creationId xmlns:a16="http://schemas.microsoft.com/office/drawing/2014/main" id="{E3D597FC-DD2A-5D4C-4A81-EBA8BE9792C3}"/>
              </a:ext>
            </a:extLst>
          </p:cNvPr>
          <p:cNvSpPr txBox="1"/>
          <p:nvPr/>
        </p:nvSpPr>
        <p:spPr>
          <a:xfrm>
            <a:off x="7484167" y="6409367"/>
            <a:ext cx="4273826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SzPts val="3500"/>
            </a:pPr>
            <a:r>
              <a:rPr lang="en-US" sz="18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Fig.2  </a:t>
            </a:r>
            <a:r>
              <a:rPr lang="en-US" sz="18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QLT Framework for Crypto Exchange</a:t>
            </a:r>
            <a:endParaRPr sz="18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00524584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0"/>
            <a:ext cx="12192000" cy="6896417"/>
          </a:xfrm>
          <a:prstGeom prst="rect">
            <a:avLst/>
          </a:prstGeom>
          <a:gradFill>
            <a:gsLst>
              <a:gs pos="0">
                <a:srgbClr val="2B479D">
                  <a:alpha val="68235"/>
                </a:srgbClr>
              </a:gs>
              <a:gs pos="70000">
                <a:srgbClr val="1F3864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4" name="Google Shape;234;p7"/>
          <p:cNvGrpSpPr/>
          <p:nvPr/>
        </p:nvGrpSpPr>
        <p:grpSpPr>
          <a:xfrm>
            <a:off x="2041298" y="1098552"/>
            <a:ext cx="8206796" cy="5106595"/>
            <a:chOff x="61887" y="752420"/>
            <a:chExt cx="8725336" cy="5044568"/>
          </a:xfrm>
        </p:grpSpPr>
        <p:sp>
          <p:nvSpPr>
            <p:cNvPr id="235" name="Google Shape;235;p7"/>
            <p:cNvSpPr/>
            <p:nvPr/>
          </p:nvSpPr>
          <p:spPr>
            <a:xfrm>
              <a:off x="2279735" y="3535028"/>
              <a:ext cx="1189097" cy="2261960"/>
            </a:xfrm>
            <a:custGeom>
              <a:avLst/>
              <a:gdLst/>
              <a:ahLst/>
              <a:cxnLst/>
              <a:rect l="l" t="t" r="r" b="b"/>
              <a:pathLst>
                <a:path w="1874" h="3562" extrusionOk="0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6834500" y="3952497"/>
              <a:ext cx="1708234" cy="1525434"/>
            </a:xfrm>
            <a:custGeom>
              <a:avLst/>
              <a:gdLst/>
              <a:ahLst/>
              <a:cxnLst/>
              <a:rect l="l" t="t" r="r" b="b"/>
              <a:pathLst>
                <a:path w="2690" h="2404" extrusionOk="0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491075" y="2755632"/>
              <a:ext cx="1762208" cy="2303241"/>
            </a:xfrm>
            <a:custGeom>
              <a:avLst/>
              <a:gdLst/>
              <a:ahLst/>
              <a:cxnLst/>
              <a:rect l="l" t="t" r="r" b="b"/>
              <a:pathLst>
                <a:path w="2776" h="3628" extrusionOk="0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3668868" y="954013"/>
              <a:ext cx="1798726" cy="2608001"/>
            </a:xfrm>
            <a:custGeom>
              <a:avLst/>
              <a:gdLst/>
              <a:ahLst/>
              <a:cxnLst/>
              <a:rect l="l" t="t" r="r" b="b"/>
              <a:pathLst>
                <a:path w="2834" h="4108" extrusionOk="0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067524" y="882219"/>
              <a:ext cx="3719699" cy="3473100"/>
            </a:xfrm>
            <a:custGeom>
              <a:avLst/>
              <a:gdLst/>
              <a:ahLst/>
              <a:cxnLst/>
              <a:rect l="l" t="t" r="r" b="b"/>
              <a:pathLst>
                <a:path w="5856" h="5472" extrusionOk="0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3537764" y="3604257"/>
              <a:ext cx="5081" cy="6348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61887" y="752420"/>
              <a:ext cx="3986398" cy="2950877"/>
              <a:chOff x="93979" y="699453"/>
              <a:chExt cx="3986530" cy="2951480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1352550" y="1099503"/>
                <a:ext cx="40640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" extrusionOk="0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0" extrusionOk="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1258570" y="1024573"/>
                <a:ext cx="19050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38" extrusionOk="0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1468120" y="1056323"/>
                <a:ext cx="355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" extrusionOk="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1464310" y="996633"/>
                <a:ext cx="3429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30" extrusionOk="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1504950" y="994093"/>
                <a:ext cx="9779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2" extrusionOk="0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1772920" y="1067753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38" extrusionOk="0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1842770" y="887413"/>
                <a:ext cx="3683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40" extrusionOk="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1507490" y="963613"/>
                <a:ext cx="10287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1703070" y="928053"/>
                <a:ext cx="16891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30" extrusionOk="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1694180" y="1013143"/>
                <a:ext cx="4445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2" extrusionOk="0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1883410" y="957263"/>
                <a:ext cx="9525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6" extrusionOk="0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646430" y="1806893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615950" y="1811973"/>
                <a:ext cx="24130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92" extrusionOk="0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2" extrusionOk="0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2791460" y="3296603"/>
                <a:ext cx="508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3708" extrusionOk="0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927860" y="823913"/>
                <a:ext cx="3048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70" extrusionOk="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50" extrusionOk="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731770" y="1751013"/>
                <a:ext cx="203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4" extrusionOk="0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2656840" y="1799273"/>
                <a:ext cx="1397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352040" y="1724343"/>
                <a:ext cx="2286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4" extrusionOk="0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28240" y="1463993"/>
                <a:ext cx="5969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" extrusionOk="0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1668780" y="1211263"/>
                <a:ext cx="6350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8" extrusionOk="0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1733550" y="1088073"/>
                <a:ext cx="482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1723390" y="1129983"/>
                <a:ext cx="304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32" extrusionOk="0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728470" y="1065213"/>
                <a:ext cx="44450" cy="2159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4" extrusionOk="0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4" extrusionOk="0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1936750" y="1119823"/>
                <a:ext cx="8128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78" extrusionOk="0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1940560" y="1010603"/>
                <a:ext cx="8001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0" extrusionOk="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2194560" y="944563"/>
                <a:ext cx="342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0" extrusionOk="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2057400" y="727393"/>
                <a:ext cx="784860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78" extrusionOk="0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2335530" y="1211263"/>
                <a:ext cx="12192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76" extrusionOk="0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762760" y="1103313"/>
                <a:ext cx="2921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8" extrusionOk="0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62" extrusionOk="0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92" extrusionOk="0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2178050" y="1465263"/>
                <a:ext cx="1524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38" extrusionOk="0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258060" y="1697673"/>
                <a:ext cx="5207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58" extrusionOk="0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358" extrusionOk="0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8" extrusionOk="0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1750060" y="1098233"/>
                <a:ext cx="34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4" extrusionOk="0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1854200" y="1394143"/>
                <a:ext cx="114300" cy="660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4" extrusionOk="0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76" extrusionOk="0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solidFill>
                <a:srgbClr val="D1E3FE">
                  <a:alpha val="823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tillium Web" panose="00000500000000000000" pitchFamily="2" charset="0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86" name="Google Shape;286;p7"/>
            <p:cNvSpPr/>
            <p:nvPr/>
          </p:nvSpPr>
          <p:spPr>
            <a:xfrm>
              <a:off x="3549194" y="3600446"/>
              <a:ext cx="3809" cy="5078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554423" y="3592171"/>
              <a:ext cx="1587" cy="1586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542704" y="3591559"/>
              <a:ext cx="3809" cy="5078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44121" y="3604181"/>
              <a:ext cx="2539" cy="3809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540105" y="3582584"/>
              <a:ext cx="5081" cy="3809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533726" y="3592044"/>
              <a:ext cx="3175" cy="1586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536330" y="3600797"/>
              <a:ext cx="3809" cy="2539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1E3FE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14" name="Google Shape;314;p7"/>
          <p:cNvSpPr txBox="1"/>
          <p:nvPr/>
        </p:nvSpPr>
        <p:spPr>
          <a:xfrm>
            <a:off x="526290" y="232488"/>
            <a:ext cx="6374578" cy="97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Market Size</a:t>
            </a:r>
            <a:br>
              <a:rPr lang="en-US" sz="36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</a:br>
            <a:r>
              <a:rPr lang="en-US" sz="24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sz="2400" b="1" i="0" u="none" strike="noStrike" cap="none" dirty="0">
                <a:solidFill>
                  <a:schemeClr val="accent4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 Tech Market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Titillium Web" panose="00000500000000000000" pitchFamily="2" charset="0"/>
                <a:ea typeface="Quattrocento Sans"/>
                <a:cs typeface="Quattrocento Sans"/>
                <a:sym typeface="Quattrocento Sans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0" y="311065"/>
            <a:ext cx="377952" cy="670560"/>
          </a:xfrm>
          <a:prstGeom prst="rect">
            <a:avLst/>
          </a:prstGeom>
          <a:solidFill>
            <a:srgbClr val="00D9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tillium Web" panose="00000500000000000000" pitchFamily="2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9959;p14">
            <a:extLst>
              <a:ext uri="{FF2B5EF4-FFF2-40B4-BE49-F238E27FC236}">
                <a16:creationId xmlns:a16="http://schemas.microsoft.com/office/drawing/2014/main" id="{D911FFA2-4CC0-9A38-D0ED-24ADF7F2D59C}"/>
              </a:ext>
            </a:extLst>
          </p:cNvPr>
          <p:cNvSpPr txBox="1">
            <a:spLocks/>
          </p:cNvSpPr>
          <p:nvPr/>
        </p:nvSpPr>
        <p:spPr>
          <a:xfrm>
            <a:off x="1269825" y="1225150"/>
            <a:ext cx="9624684" cy="62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2400" b="1" dirty="0">
                <a:solidFill>
                  <a:schemeClr val="bg1"/>
                </a:solidFill>
                <a:latin typeface="Titillium Web" panose="00000500000000000000" pitchFamily="2" charset="0"/>
                <a:sym typeface="Titillium Web"/>
              </a:rPr>
              <a:t>$267</a:t>
            </a:r>
            <a:r>
              <a:rPr lang="en-US" sz="2400" b="1" dirty="0">
                <a:solidFill>
                  <a:schemeClr val="bg1"/>
                </a:solidFill>
                <a:latin typeface="Titillium Web" panose="00000500000000000000" pitchFamily="2" charset="0"/>
              </a:rPr>
              <a:t>M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0"/>
              </a:rPr>
              <a:t>net present value (NPV) </a:t>
            </a:r>
          </a:p>
          <a:p>
            <a:pPr>
              <a:buClr>
                <a:schemeClr val="dk1"/>
              </a:buClr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0"/>
              </a:rPr>
              <a:t>based on a conservative 1%  penetration of serviceable available market (SAM) in 5 years</a:t>
            </a:r>
          </a:p>
          <a:p>
            <a:endParaRPr lang="en-US" sz="1800" dirty="0">
              <a:solidFill>
                <a:schemeClr val="bg1"/>
              </a:solidFill>
              <a:latin typeface="Titillium Web" panose="00000500000000000000" pitchFamily="2" charset="0"/>
            </a:endParaRPr>
          </a:p>
          <a:p>
            <a:endParaRPr lang="en-US" sz="18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4" name="Google Shape;9960;p14">
            <a:extLst>
              <a:ext uri="{FF2B5EF4-FFF2-40B4-BE49-F238E27FC236}">
                <a16:creationId xmlns:a16="http://schemas.microsoft.com/office/drawing/2014/main" id="{5D8B8518-0935-2761-0EF7-A844617D1F79}"/>
              </a:ext>
            </a:extLst>
          </p:cNvPr>
          <p:cNvSpPr/>
          <p:nvPr/>
        </p:nvSpPr>
        <p:spPr>
          <a:xfrm>
            <a:off x="4484264" y="2603780"/>
            <a:ext cx="2209533" cy="752981"/>
          </a:xfrm>
          <a:custGeom>
            <a:avLst/>
            <a:gdLst/>
            <a:ahLst/>
            <a:cxnLst/>
            <a:rect l="l" t="t" r="r" b="b"/>
            <a:pathLst>
              <a:path w="1384549" h="790007" extrusionOk="0">
                <a:moveTo>
                  <a:pt x="1384550" y="790008"/>
                </a:moveTo>
                <a:lnTo>
                  <a:pt x="0" y="790008"/>
                </a:lnTo>
                <a:lnTo>
                  <a:pt x="248405" y="0"/>
                </a:lnTo>
                <a:lnTo>
                  <a:pt x="113614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600000" scaled="0"/>
          </a:gra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9961;p14">
            <a:extLst>
              <a:ext uri="{FF2B5EF4-FFF2-40B4-BE49-F238E27FC236}">
                <a16:creationId xmlns:a16="http://schemas.microsoft.com/office/drawing/2014/main" id="{3F9D3C68-2B4B-4CE6-F35A-9D05BF6FE0DE}"/>
              </a:ext>
            </a:extLst>
          </p:cNvPr>
          <p:cNvSpPr/>
          <p:nvPr/>
        </p:nvSpPr>
        <p:spPr>
          <a:xfrm>
            <a:off x="3866893" y="3775947"/>
            <a:ext cx="3437775" cy="752981"/>
          </a:xfrm>
          <a:custGeom>
            <a:avLst/>
            <a:gdLst/>
            <a:ahLst/>
            <a:cxnLst/>
            <a:rect l="l" t="t" r="r" b="b"/>
            <a:pathLst>
              <a:path w="2154196" h="790007" extrusionOk="0">
                <a:moveTo>
                  <a:pt x="2154197" y="790008"/>
                </a:moveTo>
                <a:lnTo>
                  <a:pt x="0" y="790008"/>
                </a:lnTo>
                <a:lnTo>
                  <a:pt x="248405" y="0"/>
                </a:lnTo>
                <a:lnTo>
                  <a:pt x="190986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" name="Google Shape;9962;p14">
            <a:extLst>
              <a:ext uri="{FF2B5EF4-FFF2-40B4-BE49-F238E27FC236}">
                <a16:creationId xmlns:a16="http://schemas.microsoft.com/office/drawing/2014/main" id="{B0C796EE-047D-6826-A7A6-1E3E98046C92}"/>
              </a:ext>
            </a:extLst>
          </p:cNvPr>
          <p:cNvSpPr/>
          <p:nvPr/>
        </p:nvSpPr>
        <p:spPr>
          <a:xfrm>
            <a:off x="3256022" y="4948114"/>
            <a:ext cx="4666015" cy="752981"/>
          </a:xfrm>
          <a:custGeom>
            <a:avLst/>
            <a:gdLst/>
            <a:ahLst/>
            <a:cxnLst/>
            <a:rect l="l" t="t" r="r" b="b"/>
            <a:pathLst>
              <a:path w="2923843" h="790007" extrusionOk="0">
                <a:moveTo>
                  <a:pt x="2923844" y="790008"/>
                </a:moveTo>
                <a:lnTo>
                  <a:pt x="0" y="790008"/>
                </a:lnTo>
                <a:lnTo>
                  <a:pt x="248405" y="0"/>
                </a:lnTo>
                <a:lnTo>
                  <a:pt x="2675439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600000" scaled="0"/>
          </a:gra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9963;p14">
            <a:extLst>
              <a:ext uri="{FF2B5EF4-FFF2-40B4-BE49-F238E27FC236}">
                <a16:creationId xmlns:a16="http://schemas.microsoft.com/office/drawing/2014/main" id="{ABAA5D68-90AE-D2B8-4859-DA794C0CABB5}"/>
              </a:ext>
            </a:extLst>
          </p:cNvPr>
          <p:cNvSpPr/>
          <p:nvPr/>
        </p:nvSpPr>
        <p:spPr>
          <a:xfrm>
            <a:off x="4260568" y="3356761"/>
            <a:ext cx="2410991" cy="419185"/>
          </a:xfrm>
          <a:custGeom>
            <a:avLst/>
            <a:gdLst/>
            <a:ahLst/>
            <a:cxnLst/>
            <a:rect l="l" t="t" r="r" b="b"/>
            <a:pathLst>
              <a:path w="1510788" h="439798" extrusionOk="0">
                <a:moveTo>
                  <a:pt x="1510788" y="0"/>
                </a:moveTo>
                <a:lnTo>
                  <a:pt x="761502" y="439798"/>
                </a:lnTo>
                <a:lnTo>
                  <a:pt x="0" y="439798"/>
                </a:lnTo>
                <a:lnTo>
                  <a:pt x="745214" y="0"/>
                </a:lnTo>
                <a:close/>
              </a:path>
            </a:pathLst>
          </a:custGeom>
          <a:solidFill>
            <a:srgbClr val="2D2D3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9964;p14">
            <a:extLst>
              <a:ext uri="{FF2B5EF4-FFF2-40B4-BE49-F238E27FC236}">
                <a16:creationId xmlns:a16="http://schemas.microsoft.com/office/drawing/2014/main" id="{84E456E7-700F-8472-62F6-15BF4C5D4F7A}"/>
              </a:ext>
            </a:extLst>
          </p:cNvPr>
          <p:cNvSpPr/>
          <p:nvPr/>
        </p:nvSpPr>
        <p:spPr>
          <a:xfrm>
            <a:off x="3652440" y="4528928"/>
            <a:ext cx="3652229" cy="419185"/>
          </a:xfrm>
          <a:custGeom>
            <a:avLst/>
            <a:gdLst/>
            <a:ahLst/>
            <a:cxnLst/>
            <a:rect l="l" t="t" r="r" b="b"/>
            <a:pathLst>
              <a:path w="2288579" h="439798" extrusionOk="0">
                <a:moveTo>
                  <a:pt x="2288580" y="0"/>
                </a:moveTo>
                <a:lnTo>
                  <a:pt x="1148362" y="439798"/>
                </a:lnTo>
                <a:lnTo>
                  <a:pt x="0" y="439798"/>
                </a:lnTo>
                <a:lnTo>
                  <a:pt x="1132073" y="0"/>
                </a:lnTo>
                <a:close/>
              </a:path>
            </a:pathLst>
          </a:custGeom>
          <a:solidFill>
            <a:srgbClr val="2D2D3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4050"/>
            </a:pPr>
            <a:endParaRPr sz="27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Google Shape;9965;p14">
            <a:extLst>
              <a:ext uri="{FF2B5EF4-FFF2-40B4-BE49-F238E27FC236}">
                <a16:creationId xmlns:a16="http://schemas.microsoft.com/office/drawing/2014/main" id="{9E82A19F-F3E4-C44F-BFB6-ED0FA0E0761F}"/>
              </a:ext>
            </a:extLst>
          </p:cNvPr>
          <p:cNvSpPr/>
          <p:nvPr/>
        </p:nvSpPr>
        <p:spPr>
          <a:xfrm>
            <a:off x="2118527" y="2643487"/>
            <a:ext cx="1296253" cy="60587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381000" dist="190500" dir="450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b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tx1"/>
                </a:solidFill>
                <a:latin typeface="Titillium Web" panose="00000500000000000000" pitchFamily="2" charset="0"/>
                <a:ea typeface="Titillium Web SemiBold"/>
                <a:cs typeface="Titillium Web SemiBold"/>
                <a:sym typeface="Titillium Web SemiBold"/>
              </a:rPr>
              <a:t>TAM</a:t>
            </a:r>
            <a:endParaRPr sz="2400" b="1">
              <a:solidFill>
                <a:schemeClr val="tx1"/>
              </a:solidFill>
              <a:latin typeface="Titillium Web" panose="00000500000000000000" pitchFamily="2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0" name="Google Shape;9966;p14">
            <a:extLst>
              <a:ext uri="{FF2B5EF4-FFF2-40B4-BE49-F238E27FC236}">
                <a16:creationId xmlns:a16="http://schemas.microsoft.com/office/drawing/2014/main" id="{47C4C848-8458-9F64-3550-F1DFBCE5A09D}"/>
              </a:ext>
            </a:extLst>
          </p:cNvPr>
          <p:cNvSpPr/>
          <p:nvPr/>
        </p:nvSpPr>
        <p:spPr>
          <a:xfrm>
            <a:off x="1501157" y="3815635"/>
            <a:ext cx="1296253" cy="60587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381000" dist="190500" dir="450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tx1"/>
                </a:solidFill>
                <a:latin typeface="Titillium Web" panose="00000500000000000000" pitchFamily="2" charset="0"/>
                <a:ea typeface="Titillium Web SemiBold"/>
                <a:cs typeface="Titillium Web SemiBold"/>
                <a:sym typeface="Titillium Web SemiBold"/>
              </a:rPr>
              <a:t>SAM</a:t>
            </a:r>
            <a:endParaRPr sz="2400" b="1">
              <a:solidFill>
                <a:schemeClr val="tx1"/>
              </a:solidFill>
              <a:latin typeface="Titillium Web" panose="00000500000000000000" pitchFamily="2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1" name="Google Shape;9967;p14">
            <a:extLst>
              <a:ext uri="{FF2B5EF4-FFF2-40B4-BE49-F238E27FC236}">
                <a16:creationId xmlns:a16="http://schemas.microsoft.com/office/drawing/2014/main" id="{FDA235D2-8EBF-5D6B-6B8B-6563CE7FE929}"/>
              </a:ext>
            </a:extLst>
          </p:cNvPr>
          <p:cNvSpPr/>
          <p:nvPr/>
        </p:nvSpPr>
        <p:spPr>
          <a:xfrm>
            <a:off x="890286" y="4987802"/>
            <a:ext cx="1296253" cy="60587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381000" dist="190500" dir="4500000" algn="t" rotWithShape="0">
              <a:srgbClr val="000000">
                <a:alpha val="22745"/>
              </a:srgbClr>
            </a:outerShdw>
          </a:effectLst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buSzPts val="3600"/>
            </a:pPr>
            <a:r>
              <a:rPr lang="en-US" sz="2400" b="1">
                <a:solidFill>
                  <a:schemeClr val="tx1"/>
                </a:solidFill>
                <a:latin typeface="Titillium Web" panose="00000500000000000000" pitchFamily="2" charset="0"/>
                <a:ea typeface="Titillium Web SemiBold"/>
                <a:cs typeface="Titillium Web SemiBold"/>
                <a:sym typeface="Titillium Web SemiBold"/>
              </a:rPr>
              <a:t>SOM</a:t>
            </a:r>
            <a:endParaRPr sz="2400" b="1">
              <a:solidFill>
                <a:schemeClr val="tx1"/>
              </a:solidFill>
              <a:latin typeface="Titillium Web" panose="00000500000000000000" pitchFamily="2" charset="0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" name="Google Shape;9968;p14">
            <a:extLst>
              <a:ext uri="{FF2B5EF4-FFF2-40B4-BE49-F238E27FC236}">
                <a16:creationId xmlns:a16="http://schemas.microsoft.com/office/drawing/2014/main" id="{27B1E6F2-2A2D-5DF0-C2CC-DC98429F0FDC}"/>
              </a:ext>
            </a:extLst>
          </p:cNvPr>
          <p:cNvSpPr/>
          <p:nvPr/>
        </p:nvSpPr>
        <p:spPr>
          <a:xfrm>
            <a:off x="3866893" y="3916457"/>
            <a:ext cx="3437774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buSzPts val="4000"/>
            </a:pPr>
            <a:r>
              <a:rPr lang="en-US" sz="2667" b="1" dirty="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 $95.7B*</a:t>
            </a:r>
            <a:endParaRPr sz="2667" b="1" dirty="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Google Shape;9969;p14">
            <a:extLst>
              <a:ext uri="{FF2B5EF4-FFF2-40B4-BE49-F238E27FC236}">
                <a16:creationId xmlns:a16="http://schemas.microsoft.com/office/drawing/2014/main" id="{D8E1E259-34BE-6CA7-F17B-3BD9EAFE4684}"/>
              </a:ext>
            </a:extLst>
          </p:cNvPr>
          <p:cNvSpPr/>
          <p:nvPr/>
        </p:nvSpPr>
        <p:spPr>
          <a:xfrm>
            <a:off x="3250573" y="5088624"/>
            <a:ext cx="4666015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algn="ctr">
              <a:buSzPts val="4000"/>
            </a:pPr>
            <a:r>
              <a:rPr lang="en-US" sz="2667" b="1" dirty="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$957M</a:t>
            </a:r>
            <a:endParaRPr sz="2667" b="1" dirty="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4" name="Google Shape;9970;p14">
            <a:extLst>
              <a:ext uri="{FF2B5EF4-FFF2-40B4-BE49-F238E27FC236}">
                <a16:creationId xmlns:a16="http://schemas.microsoft.com/office/drawing/2014/main" id="{69A27970-5B4B-0540-FA8F-580D4A9AD25E}"/>
              </a:ext>
            </a:extLst>
          </p:cNvPr>
          <p:cNvCxnSpPr/>
          <p:nvPr/>
        </p:nvCxnSpPr>
        <p:spPr>
          <a:xfrm rot="10800000" flipH="1">
            <a:off x="3626803" y="2980270"/>
            <a:ext cx="792480" cy="1"/>
          </a:xfrm>
          <a:prstGeom prst="straightConnector1">
            <a:avLst/>
          </a:prstGeom>
          <a:noFill/>
          <a:ln w="38100" cap="sq" cmpd="sng">
            <a:solidFill>
              <a:schemeClr val="lt2"/>
            </a:solidFill>
            <a:prstDash val="solid"/>
            <a:bevel/>
            <a:headEnd type="none" w="sm" len="sm"/>
            <a:tailEnd type="stealth" w="med" len="med"/>
          </a:ln>
        </p:spPr>
      </p:cxnSp>
      <p:cxnSp>
        <p:nvCxnSpPr>
          <p:cNvPr id="15" name="Google Shape;9971;p14">
            <a:extLst>
              <a:ext uri="{FF2B5EF4-FFF2-40B4-BE49-F238E27FC236}">
                <a16:creationId xmlns:a16="http://schemas.microsoft.com/office/drawing/2014/main" id="{0654062F-4A39-6661-36B8-5126B0BE5CCA}"/>
              </a:ext>
            </a:extLst>
          </p:cNvPr>
          <p:cNvCxnSpPr/>
          <p:nvPr/>
        </p:nvCxnSpPr>
        <p:spPr>
          <a:xfrm rot="10800000" flipH="1">
            <a:off x="3009433" y="4152437"/>
            <a:ext cx="792480" cy="1"/>
          </a:xfrm>
          <a:prstGeom prst="straightConnector1">
            <a:avLst/>
          </a:prstGeom>
          <a:noFill/>
          <a:ln w="38100" cap="sq" cmpd="sng">
            <a:solidFill>
              <a:schemeClr val="lt2"/>
            </a:solidFill>
            <a:prstDash val="solid"/>
            <a:bevel/>
            <a:headEnd type="none" w="sm" len="sm"/>
            <a:tailEnd type="stealth" w="med" len="med"/>
          </a:ln>
        </p:spPr>
      </p:cxnSp>
      <p:cxnSp>
        <p:nvCxnSpPr>
          <p:cNvPr id="16" name="Google Shape;9972;p14">
            <a:extLst>
              <a:ext uri="{FF2B5EF4-FFF2-40B4-BE49-F238E27FC236}">
                <a16:creationId xmlns:a16="http://schemas.microsoft.com/office/drawing/2014/main" id="{19E6F4BD-B6C3-F6A3-84EA-563CC0196CC6}"/>
              </a:ext>
            </a:extLst>
          </p:cNvPr>
          <p:cNvCxnSpPr/>
          <p:nvPr/>
        </p:nvCxnSpPr>
        <p:spPr>
          <a:xfrm rot="10800000" flipH="1">
            <a:off x="2398562" y="5324604"/>
            <a:ext cx="792480" cy="1"/>
          </a:xfrm>
          <a:prstGeom prst="straightConnector1">
            <a:avLst/>
          </a:prstGeom>
          <a:noFill/>
          <a:ln w="38100" cap="sq" cmpd="sng">
            <a:solidFill>
              <a:schemeClr val="lt2"/>
            </a:solidFill>
            <a:prstDash val="solid"/>
            <a:bevel/>
            <a:headEnd type="none" w="sm" len="sm"/>
            <a:tailEnd type="stealth" w="med" len="med"/>
          </a:ln>
        </p:spPr>
      </p:cxnSp>
      <p:sp>
        <p:nvSpPr>
          <p:cNvPr id="17" name="Google Shape;9973;p14">
            <a:extLst>
              <a:ext uri="{FF2B5EF4-FFF2-40B4-BE49-F238E27FC236}">
                <a16:creationId xmlns:a16="http://schemas.microsoft.com/office/drawing/2014/main" id="{C06DA827-5C0B-6BB4-85FB-E313F6561560}"/>
              </a:ext>
            </a:extLst>
          </p:cNvPr>
          <p:cNvSpPr txBox="1"/>
          <p:nvPr/>
        </p:nvSpPr>
        <p:spPr>
          <a:xfrm>
            <a:off x="4462026" y="2753738"/>
            <a:ext cx="2209533" cy="41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4000"/>
            </a:pPr>
            <a:r>
              <a:rPr lang="en-US" sz="2667" b="1" dirty="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 $245B*</a:t>
            </a:r>
            <a:endParaRPr sz="933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8" name="Google Shape;9974;p14">
            <a:extLst>
              <a:ext uri="{FF2B5EF4-FFF2-40B4-BE49-F238E27FC236}">
                <a16:creationId xmlns:a16="http://schemas.microsoft.com/office/drawing/2014/main" id="{26871ED2-4E53-6B82-AF1B-AF1BEE31B500}"/>
              </a:ext>
            </a:extLst>
          </p:cNvPr>
          <p:cNvSpPr/>
          <p:nvPr/>
        </p:nvSpPr>
        <p:spPr>
          <a:xfrm>
            <a:off x="7005490" y="2571708"/>
            <a:ext cx="796400" cy="804600"/>
          </a:xfrm>
          <a:prstGeom prst="ellipse">
            <a:avLst/>
          </a:prstGeom>
          <a:solidFill>
            <a:srgbClr val="2D2D34"/>
          </a:solidFill>
          <a:ln w="53975" cap="flat" cmpd="sng">
            <a:solidFill>
              <a:srgbClr val="3283D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15900" sx="102000" sy="102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100</a:t>
            </a:r>
            <a:r>
              <a:rPr lang="en-US" sz="2133" b="1" baseline="3000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%</a:t>
            </a:r>
            <a:endParaRPr sz="2133" b="1" baseline="300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" name="Google Shape;9975;p14">
            <a:extLst>
              <a:ext uri="{FF2B5EF4-FFF2-40B4-BE49-F238E27FC236}">
                <a16:creationId xmlns:a16="http://schemas.microsoft.com/office/drawing/2014/main" id="{EA2BAF24-597F-72F3-36FA-65B20F80C5E4}"/>
              </a:ext>
            </a:extLst>
          </p:cNvPr>
          <p:cNvSpPr txBox="1"/>
          <p:nvPr/>
        </p:nvSpPr>
        <p:spPr>
          <a:xfrm>
            <a:off x="7916587" y="2748208"/>
            <a:ext cx="2131400" cy="4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467" dirty="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Global Blockchain Market considered as TAM</a:t>
            </a:r>
            <a:endParaRPr sz="1467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0" name="Google Shape;9976;p14">
            <a:extLst>
              <a:ext uri="{FF2B5EF4-FFF2-40B4-BE49-F238E27FC236}">
                <a16:creationId xmlns:a16="http://schemas.microsoft.com/office/drawing/2014/main" id="{9DFAE3A9-37A2-7535-724F-83B641604940}"/>
              </a:ext>
            </a:extLst>
          </p:cNvPr>
          <p:cNvSpPr txBox="1"/>
          <p:nvPr/>
        </p:nvSpPr>
        <p:spPr>
          <a:xfrm>
            <a:off x="8548751" y="3931420"/>
            <a:ext cx="2131400" cy="4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 sz="1467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Blockchain DeFi Market considered as SAM</a:t>
            </a:r>
            <a:endParaRPr sz="1067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1" name="Google Shape;9977;p14">
            <a:extLst>
              <a:ext uri="{FF2B5EF4-FFF2-40B4-BE49-F238E27FC236}">
                <a16:creationId xmlns:a16="http://schemas.microsoft.com/office/drawing/2014/main" id="{A0FDD378-3F2E-C45D-26D0-A3B4CF437AB4}"/>
              </a:ext>
            </a:extLst>
          </p:cNvPr>
          <p:cNvSpPr txBox="1"/>
          <p:nvPr/>
        </p:nvSpPr>
        <p:spPr>
          <a:xfrm>
            <a:off x="9147509" y="5103123"/>
            <a:ext cx="1747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000"/>
            </a:pPr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QLT’s </a:t>
            </a:r>
            <a:r>
              <a:rPr lang="en-US" dirty="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share of SAM in 5 Years </a:t>
            </a:r>
            <a:endParaRPr sz="10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2" name="Google Shape;9978;p14">
            <a:extLst>
              <a:ext uri="{FF2B5EF4-FFF2-40B4-BE49-F238E27FC236}">
                <a16:creationId xmlns:a16="http://schemas.microsoft.com/office/drawing/2014/main" id="{8718087C-12EB-3A27-B737-063B5AF1226A}"/>
              </a:ext>
            </a:extLst>
          </p:cNvPr>
          <p:cNvSpPr/>
          <p:nvPr/>
        </p:nvSpPr>
        <p:spPr>
          <a:xfrm>
            <a:off x="3258234" y="6044599"/>
            <a:ext cx="4756607" cy="33818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SzPts val="1800"/>
            </a:pPr>
            <a:r>
              <a:rPr lang="en-US" sz="120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*Base year 2027 based on PrecedenceResearch.com report</a:t>
            </a:r>
            <a:endParaRPr sz="80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3" name="Google Shape;9979;p14">
            <a:extLst>
              <a:ext uri="{FF2B5EF4-FFF2-40B4-BE49-F238E27FC236}">
                <a16:creationId xmlns:a16="http://schemas.microsoft.com/office/drawing/2014/main" id="{6BBDFCA3-FBAE-8806-253B-515C57B1444F}"/>
              </a:ext>
            </a:extLst>
          </p:cNvPr>
          <p:cNvSpPr/>
          <p:nvPr/>
        </p:nvSpPr>
        <p:spPr>
          <a:xfrm>
            <a:off x="7637654" y="3754920"/>
            <a:ext cx="796400" cy="804600"/>
          </a:xfrm>
          <a:prstGeom prst="ellipse">
            <a:avLst/>
          </a:prstGeom>
          <a:solidFill>
            <a:srgbClr val="2D2D34"/>
          </a:solidFill>
          <a:ln w="53975" cap="flat" cmpd="sng">
            <a:solidFill>
              <a:srgbClr val="FE546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15900" sx="102000" sy="102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 39</a:t>
            </a:r>
            <a:r>
              <a:rPr lang="en-US" sz="2133" b="1" baseline="3000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%</a:t>
            </a:r>
            <a:endParaRPr sz="2133" b="1" baseline="300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" name="Google Shape;9980;p14">
            <a:extLst>
              <a:ext uri="{FF2B5EF4-FFF2-40B4-BE49-F238E27FC236}">
                <a16:creationId xmlns:a16="http://schemas.microsoft.com/office/drawing/2014/main" id="{86502769-34DB-2C95-B864-9CAEA3F3E266}"/>
              </a:ext>
            </a:extLst>
          </p:cNvPr>
          <p:cNvSpPr/>
          <p:nvPr/>
        </p:nvSpPr>
        <p:spPr>
          <a:xfrm>
            <a:off x="8236412" y="4916323"/>
            <a:ext cx="796400" cy="804600"/>
          </a:xfrm>
          <a:prstGeom prst="ellipse">
            <a:avLst/>
          </a:prstGeom>
          <a:solidFill>
            <a:srgbClr val="2D2D34"/>
          </a:solidFill>
          <a:ln w="53975" cap="flat" cmpd="sng">
            <a:solidFill>
              <a:srgbClr val="CD5BC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15900" sx="102000" sy="102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200"/>
            </a:pPr>
            <a:r>
              <a:rPr lang="en-US" sz="2133" b="1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 1</a:t>
            </a:r>
            <a:r>
              <a:rPr lang="en-US" sz="2133" b="1" baseline="30000">
                <a:solidFill>
                  <a:schemeClr val="bg1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%</a:t>
            </a:r>
            <a:endParaRPr sz="2133" b="1" baseline="30000">
              <a:solidFill>
                <a:schemeClr val="bg1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03601945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14039</TotalTime>
  <Words>1608</Words>
  <Application>Microsoft Office PowerPoint</Application>
  <PresentationFormat>Widescreen</PresentationFormat>
  <Paragraphs>229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 Display</vt:lpstr>
      <vt:lpstr>Noto Sans Symbols</vt:lpstr>
      <vt:lpstr>Arial</vt:lpstr>
      <vt:lpstr>Titillium Web SemiBold</vt:lpstr>
      <vt:lpstr>Calibri</vt:lpstr>
      <vt:lpstr>Titillium Web</vt:lpstr>
      <vt:lpstr>Aptos Narrow</vt:lpstr>
      <vt:lpstr>Quattrocento Sans</vt:lpstr>
      <vt:lpstr>Office Theme</vt:lpstr>
      <vt:lpstr>Quantum Ledger Technology (QLT)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Traction: Where we are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seeking $2M against10% equity in QLT LTD with a 20% Discount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Ledger Technology*  Next Gen paradigm to combat blockchain/DLT cyber attacks</dc:title>
  <dc:creator>jazmin vilar</dc:creator>
  <cp:lastModifiedBy>tejas bhagat</cp:lastModifiedBy>
  <cp:revision>78</cp:revision>
  <dcterms:created xsi:type="dcterms:W3CDTF">2022-11-18T21:59:41Z</dcterms:created>
  <dcterms:modified xsi:type="dcterms:W3CDTF">2023-12-07T08:10:17Z</dcterms:modified>
</cp:coreProperties>
</file>